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6" r:id="rId4"/>
    <p:sldId id="257" r:id="rId5"/>
    <p:sldId id="258" r:id="rId6"/>
    <p:sldId id="285" r:id="rId7"/>
    <p:sldId id="281" r:id="rId8"/>
    <p:sldId id="268" r:id="rId9"/>
    <p:sldId id="278" r:id="rId10"/>
    <p:sldId id="282" r:id="rId11"/>
    <p:sldId id="267" r:id="rId12"/>
    <p:sldId id="283" r:id="rId13"/>
    <p:sldId id="284" r:id="rId14"/>
    <p:sldId id="286" r:id="rId15"/>
    <p:sldId id="287" r:id="rId16"/>
    <p:sldId id="288" r:id="rId17"/>
    <p:sldId id="264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B96F6-F3F8-4DC6-B483-F50AFA4CAFA8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4D74-08D4-4282-AF47-2ACF174A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4D74-08D4-4282-AF47-2ACF174A7C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3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72206"/>
            <a:ext cx="6400800" cy="3952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Кузнецова Наталья Сергеевна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764704"/>
            <a:ext cx="590465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6632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50800"/>
                <a:latin typeface="Times New Roman" pitchFamily="18" charset="0"/>
                <a:cs typeface="Times New Roman" pitchFamily="18" charset="0"/>
              </a:rPr>
              <a:t>« Технологии раннего </a:t>
            </a:r>
            <a:r>
              <a:rPr lang="ru-RU" sz="4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r>
              <a:rPr lang="ru-RU" sz="4400" b="1" dirty="0" smtClean="0">
                <a:ln w="50800"/>
                <a:latin typeface="Times New Roman" pitchFamily="18" charset="0"/>
                <a:cs typeface="Times New Roman" pitchFamily="18" charset="0"/>
              </a:rPr>
              <a:t> дошкольников»</a:t>
            </a:r>
            <a:endParaRPr lang="ru-RU" sz="4400" dirty="0"/>
          </a:p>
        </p:txBody>
      </p:sp>
      <p:pic>
        <p:nvPicPr>
          <p:cNvPr id="21506" name="Picture 2" descr="http://www.gifmania.ru/Animated-Gifs-Tekhnologiya/Animations-Computing/Images-Geeks/Geeks-528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101917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медиапродуктов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1. </a:t>
            </a:r>
            <a:r>
              <a:rPr lang="ru-RU" sz="1600" b="1" i="1" dirty="0"/>
              <a:t>По источнику предоставления или каналу доставки информации</a:t>
            </a:r>
          </a:p>
          <a:p>
            <a:pPr algn="just"/>
            <a:r>
              <a:rPr lang="ru-RU" sz="1600" b="1" i="1" dirty="0" err="1"/>
              <a:t>медиапродукты</a:t>
            </a:r>
            <a:r>
              <a:rPr lang="ru-RU" sz="1600" b="1" i="1" dirty="0"/>
              <a:t> можно разделить на:</a:t>
            </a:r>
          </a:p>
          <a:p>
            <a:pPr algn="just"/>
            <a:r>
              <a:rPr lang="ru-RU" sz="1600" dirty="0"/>
              <a:t>– печатные (это газеты, журналы, буклеты, брошюры, </a:t>
            </a:r>
            <a:r>
              <a:rPr lang="ru-RU" sz="1600" dirty="0" err="1"/>
              <a:t>флаеры</a:t>
            </a:r>
            <a:r>
              <a:rPr lang="ru-RU" sz="1600" dirty="0"/>
              <a:t>);</a:t>
            </a:r>
          </a:p>
          <a:p>
            <a:pPr algn="just"/>
            <a:r>
              <a:rPr lang="ru-RU" sz="1600" dirty="0"/>
              <a:t>– телевизионные (телепрограмма, фильм, телешоу, телепроект</a:t>
            </a:r>
            <a:r>
              <a:rPr lang="ru-RU" sz="1600" dirty="0" smtClean="0"/>
              <a:t>);</a:t>
            </a:r>
            <a:endParaRPr lang="ru-RU" sz="1600" dirty="0"/>
          </a:p>
          <a:p>
            <a:pPr algn="just"/>
            <a:r>
              <a:rPr lang="ru-RU" sz="1600" dirty="0"/>
              <a:t>– радиовещательные (радиопрограмма, объявление, оповещение, </a:t>
            </a:r>
            <a:r>
              <a:rPr lang="ru-RU" sz="1600" dirty="0" smtClean="0"/>
              <a:t>новостная </a:t>
            </a:r>
            <a:r>
              <a:rPr lang="ru-RU" sz="1600" dirty="0"/>
              <a:t>информация);</a:t>
            </a:r>
          </a:p>
          <a:p>
            <a:pPr algn="just"/>
            <a:r>
              <a:rPr lang="ru-RU" sz="1600" dirty="0"/>
              <a:t>– электронные (электронная газета, журнал, буклет, презентация, </a:t>
            </a:r>
            <a:r>
              <a:rPr lang="ru-RU" sz="1600" dirty="0" smtClean="0"/>
              <a:t>видеоролик</a:t>
            </a:r>
            <a:r>
              <a:rPr lang="ru-RU" sz="1600" dirty="0"/>
              <a:t>, видеофильм);</a:t>
            </a:r>
          </a:p>
          <a:p>
            <a:pPr algn="just"/>
            <a:r>
              <a:rPr lang="ru-RU" sz="1600" dirty="0"/>
              <a:t>– Интернет-продукты (сайт детского сада, группы, блог группы, </a:t>
            </a:r>
            <a:r>
              <a:rPr lang="ru-RU" sz="1600" dirty="0" smtClean="0"/>
              <a:t>семейный </a:t>
            </a:r>
            <a:r>
              <a:rPr lang="ru-RU" sz="1600" dirty="0"/>
              <a:t>блог, посты, </a:t>
            </a:r>
            <a:r>
              <a:rPr lang="ru-RU" sz="1600" dirty="0" err="1"/>
              <a:t>сториз</a:t>
            </a:r>
            <a:r>
              <a:rPr lang="ru-RU" sz="1600" dirty="0"/>
              <a:t> (короткое видео).</a:t>
            </a:r>
          </a:p>
          <a:p>
            <a:pPr algn="just"/>
            <a:r>
              <a:rPr lang="ru-RU" sz="1600" dirty="0"/>
              <a:t>2. </a:t>
            </a:r>
            <a:r>
              <a:rPr lang="ru-RU" sz="1600" b="1" i="1" dirty="0"/>
              <a:t>По дискретности </a:t>
            </a:r>
            <a:r>
              <a:rPr lang="ru-RU" sz="1600" b="1" i="1" dirty="0" err="1"/>
              <a:t>медиапродукты</a:t>
            </a:r>
            <a:r>
              <a:rPr lang="ru-RU" sz="1600" b="1" i="1" dirty="0"/>
              <a:t> могут быть:</a:t>
            </a:r>
          </a:p>
          <a:p>
            <a:pPr algn="just"/>
            <a:r>
              <a:rPr lang="ru-RU" sz="1600" dirty="0" smtClean="0"/>
              <a:t>– дискретные (к ним относятся конечные продукты журналистской деятельности, например, теле- и </a:t>
            </a:r>
            <a:r>
              <a:rPr lang="ru-RU" sz="1600" dirty="0" err="1" smtClean="0"/>
              <a:t>радиосюжет</a:t>
            </a:r>
            <a:r>
              <a:rPr lang="ru-RU" sz="1600" dirty="0" smtClean="0"/>
              <a:t>, теле- и радиопрограмма);</a:t>
            </a:r>
          </a:p>
          <a:p>
            <a:pPr algn="just"/>
            <a:r>
              <a:rPr lang="ru-RU" sz="1600" dirty="0" smtClean="0"/>
              <a:t>– к непрерывным </a:t>
            </a:r>
            <a:r>
              <a:rPr lang="ru-RU" sz="1600" dirty="0" err="1" smtClean="0"/>
              <a:t>медиапродуктам</a:t>
            </a:r>
            <a:r>
              <a:rPr lang="ru-RU" sz="1600" dirty="0" smtClean="0"/>
              <a:t> относятся радиостанции, телеканалы, печатные и электронные </a:t>
            </a:r>
            <a:r>
              <a:rPr lang="ru-RU" sz="1600" dirty="0" err="1" smtClean="0"/>
              <a:t>медиапродукты</a:t>
            </a:r>
            <a:r>
              <a:rPr lang="ru-RU" sz="1600" dirty="0" smtClean="0"/>
              <a:t> (газеты, журналы).</a:t>
            </a:r>
          </a:p>
          <a:p>
            <a:pPr algn="just"/>
            <a:r>
              <a:rPr lang="ru-RU" sz="1600" dirty="0" smtClean="0"/>
              <a:t>3. </a:t>
            </a:r>
            <a:r>
              <a:rPr lang="ru-RU" sz="1600" b="1" i="1" dirty="0" smtClean="0"/>
              <a:t>По предметно-тематической направленности </a:t>
            </a:r>
            <a:r>
              <a:rPr lang="ru-RU" sz="1600" b="1" i="1" dirty="0" err="1" smtClean="0"/>
              <a:t>медиапродукты</a:t>
            </a:r>
            <a:r>
              <a:rPr lang="ru-RU" sz="1600" b="1" i="1" dirty="0" smtClean="0"/>
              <a:t> могут </a:t>
            </a:r>
          </a:p>
          <a:p>
            <a:pPr algn="just"/>
            <a:r>
              <a:rPr lang="ru-RU" sz="1600" b="1" i="1" dirty="0" smtClean="0"/>
              <a:t>быть:</a:t>
            </a:r>
          </a:p>
          <a:p>
            <a:pPr algn="just"/>
            <a:r>
              <a:rPr lang="ru-RU" sz="1600" dirty="0" smtClean="0"/>
              <a:t>– тематические (связанные с темами календарно-тематического плана, лексическими темами);</a:t>
            </a:r>
          </a:p>
          <a:p>
            <a:pPr algn="just"/>
            <a:r>
              <a:rPr lang="ru-RU" sz="1600" dirty="0" smtClean="0"/>
              <a:t>– ситуационные, основанные на повседневных (обычных, привычных) и в то же время интересных для детей событиях (репортаж с прогулки, </a:t>
            </a:r>
            <a:r>
              <a:rPr lang="ru-RU" sz="1600" dirty="0" err="1" smtClean="0"/>
              <a:t>сториз</a:t>
            </a:r>
            <a:r>
              <a:rPr lang="ru-RU" sz="1600" dirty="0" smtClean="0"/>
              <a:t>, заметка, комментарий, пресс-релиз предстоящего утренника и другие).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создания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медиапродуктов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детское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 </a:t>
            </a:r>
          </a:p>
          <a:p>
            <a:pPr algn="just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</a:t>
            </a:r>
          </a:p>
          <a:p>
            <a:pPr algn="just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–редакция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или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</a:p>
          <a:p>
            <a:pPr algn="just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</a:t>
            </a:r>
          </a:p>
          <a:p>
            <a:pPr algn="just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пресс-центр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2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телевидение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483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форм создания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медиапродуктов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деятельности детской медиа-студии.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подготовке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медиапродуктов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телевидения стимулирует развитие: связной диалогической и монологической речи, познавательных интересов, социально-коммуникативной компетентности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же профессиями можно познакомить детей в рамках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телевидения: журналист, комментатор, обозреватель,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фотокорреспондент, редактор, оператор, монтажер, звукорежиссер,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телеведущий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диктор, гример,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костюмер.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1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радио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детского радио в ДОО предлагаем рекомендуемую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научно-теоретических и методологических основ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образовательного процесса.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творческой группы педагогов для организации детского радио в ДОО.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Планирование деятельности детского радио: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названия детского радио, логотипа, тематики эфиров, периодичности;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рубрик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рубрик детского радио в ДОО:</a:t>
            </a:r>
          </a:p>
          <a:p>
            <a:pPr marL="285750" indent="-285750">
              <a:buFontTx/>
              <a:buChar char="-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пешехода</a:t>
            </a:r>
          </a:p>
          <a:p>
            <a:pPr marL="285750" indent="-285750">
              <a:buFontTx/>
              <a:buChar char="-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Витаминные истории</a:t>
            </a:r>
          </a:p>
          <a:p>
            <a:pPr marL="285750" indent="-285750">
              <a:buFontTx/>
              <a:buChar char="-"/>
            </a:pP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-привет!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Радуга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 и др.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материально-технической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(ноутбук, микрофоны, наушники, видеокамера со штативом)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радиоэфиров.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Трансляция радиоэфиров. Может проходить несколькими способами с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медиа-аппаратуры и колонок и USB-накопителя: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фойе детского сада;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групповых помещениях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63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редакция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газеты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журнала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медиапродуктов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основанная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взаимодействии педагога и детей, в процессе которого происходит подготовка и выпуск периодического издания (газеты или журнала) согласно выбранной тематике, предполагающая реализацию интегрированных видов детской деятельности и решение интегрированных задач соответствующих образовательных областей 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Редакция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или журнала в ДОО предполагает реализацию видов детской деятельности, связанных с издательским циклом, включающим составление плана издания, сбор информационных материалов, редактуру, верстку, утверждение журнала у главного редактора, получение сигнального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2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пресс-центр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Актуальность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пресс-центра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объясняется следующими моментами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пресс-центра позволяет сделать жизнь детского сада более открытой и доступной для родителей;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пресс-центр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возможность получать актуальную информацию о жизни детского сада;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возможность поделиться интересными событиями из жизни своей группы, а также узнать новости ребят из других групп детского сада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участвуя в деятельности пресс-центра, реализуют свой творческий потенциал, получают первые журналистские навыки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пресс-центра включает в себя следующий перечень редакционных специальностей, в который входят педагоги, родители и дети: главный редактор (из числа взрослых), помощник главного редактора, дизайнер, журналисты, корреспонденты, фотокорреспонденты, корректоры (из числа взрослых), верстальщики (из числа взрослых).</a:t>
            </a:r>
          </a:p>
        </p:txBody>
      </p:sp>
    </p:spTree>
    <p:extLst>
      <p:ext uri="{BB962C8B-B14F-4D97-AF65-F5344CB8AC3E}">
        <p14:creationId xmlns:p14="http://schemas.microsoft.com/office/powerpoint/2010/main" val="157042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Медиаобразовательные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умения: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7403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находить информацию в различных источниках;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 информацию в систему формируемых в ДОО знаний, использование этих знаний при восприятии и критическом осмыслении информации;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систематизировать информацию по заданным признакам; умения интерпретировать ее, понимать ее суть, адресную направленность, цель информирования;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визуальную информацию переводить в вербальную знаковую систему и наоборот; умения четко формулировать то, что узнали из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информационного источника;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личностную позицию по отношению к скрытому смыслу, аргументировать собственные высказывания, находить ошибки в получаемой информации и вносить предложения по их исправлению;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воспринимать альтернативные точки зрения и высказывать обоснованные аргументы «за» и «против» каждой из них; устанавливать ассоциативные и практически целесообразные связи между информационными сообщениями;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вычленять главное в информационном сообщении, отчленять его от «белого шума»; самостоятельно трансформировать, представлять информацию (в Сети, в печатном издании, в презентации);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видоизменять ее объем, форму, знаковую систему, носитель и др. </a:t>
            </a:r>
          </a:p>
          <a:p>
            <a:pPr algn="just"/>
            <a:endParaRPr lang="ru-RU" dirty="0"/>
          </a:p>
        </p:txBody>
      </p:sp>
      <p:pic>
        <p:nvPicPr>
          <p:cNvPr id="5122" name="Picture 2" descr="http://smayli.ru/data/smiles/komputeri-3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333500" cy="923925"/>
          </a:xfrm>
          <a:prstGeom prst="rect">
            <a:avLst/>
          </a:prstGeom>
          <a:noFill/>
        </p:spPr>
      </p:pic>
      <p:pic>
        <p:nvPicPr>
          <p:cNvPr id="5124" name="Picture 4" descr="http://s19.rimg.info/649ea49d8b6b4aa9b9f990db597074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445224"/>
            <a:ext cx="1259768" cy="88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825621" cy="43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Медиаобразование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медиапродуктов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медиапродуктов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детское телевидение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етское радио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етская редакция</a:t>
            </a:r>
          </a:p>
          <a:p>
            <a:pPr>
              <a:buFontTx/>
              <a:buChar char="-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пресс-центр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умения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http://vamotkrytka.ru/_ph/105/2/7070804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1532085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717032"/>
            <a:ext cx="8579296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400506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«Для того, чтобы жить в современном обществе нужно быть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медиаграмотным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Маршалл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Маклюэн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2788932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Логотип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098" name="Picture 2" descr="https://im0-tub-ru.yandex.net/i?id=03c9615331e6a0d40e6ed406c644422a&amp;n=33&amp;h=215&amp;w=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680520" cy="3789040"/>
          </a:xfrm>
          <a:prstGeom prst="rect">
            <a:avLst/>
          </a:prstGeom>
          <a:noFill/>
        </p:spPr>
      </p:pic>
      <p:pic>
        <p:nvPicPr>
          <p:cNvPr id="4100" name="Picture 4" descr="http://cloud.chambermaster.com/userfiles/UserFiles/chambers/842/Image/Logos/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2840" y="-12196736"/>
            <a:ext cx="26519238" cy="13819680"/>
          </a:xfrm>
          <a:prstGeom prst="rect">
            <a:avLst/>
          </a:prstGeom>
          <a:noFill/>
        </p:spPr>
      </p:pic>
      <p:pic>
        <p:nvPicPr>
          <p:cNvPr id="9" name="Рисунок 8" descr="http://s3-us-west-2.amazonaws.com/sleuthjournal/wp-content/uploads/2016/11/22212031/cultural-med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важно, чтобы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современное образование учитывало изменения, произошедшие в обществе, необходимость подготовки нового поколения к восприятию информационной среды.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этой связи огромное значение приобретает такая предметная область, как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медиаобразование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4" name="Рисунок 3" descr="http://cloud.chambermaster.com/userfiles/UserFiles/chambers/842/Image/Logos/Hi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3096344" cy="201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7"/>
            <a:ext cx="4104456" cy="3888432"/>
          </a:xfrm>
        </p:spPr>
        <p:txBody>
          <a:bodyPr>
            <a:no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Высокий уровень потребления медиа и насыщенности современных обществ средствами массовой информации.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Идеологическая важность медиа и их влияния, как отрасли промышленности, на сознание аудитории.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Быстрый рост количества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медиаинформации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усиление механизмов управления ею и ее распространения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Повышение значимости визуальной коммуникации и информации во всех областях.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Необходимость обучения детей и школьников с ориентацией на соответствие будущим требованиям.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6146" name="Picture 2" descr="https://im0-tub-ru.yandex.net/i?id=5f89e875bf00e177ec751141dfe6109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2304256" cy="17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3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Это достаточно новое направление в образовании, которое стало развиваться с начала 2000-х гг. (А.Ю. </a:t>
            </a:r>
            <a:r>
              <a:rPr lang="ru-RU" dirty="0" err="1"/>
              <a:t>Дейкина</a:t>
            </a:r>
            <a:r>
              <a:rPr lang="ru-RU" dirty="0"/>
              <a:t>, 2000 [4], А.В. Федоров, 2007 [11, 12]). Актуальность данного направления определяется становлением информационного общества. Развитие открытого информационного пространства усилили роль и влияние медиа на процесс развития детей начиная с дошкольного возраста (А.В. Шариков [14]). Современные исследования показывают, что дети с раннего возраста, с двух лет, становятся активными пользователями медиа. К трем годам у них складываются предпочтения в выборе мультфильмов, игр, развлекательных видео (И.В. </a:t>
            </a:r>
            <a:r>
              <a:rPr lang="ru-RU" dirty="0" err="1"/>
              <a:t>Челышева</a:t>
            </a:r>
            <a:r>
              <a:rPr lang="ru-RU" dirty="0"/>
              <a:t>, 2008). Стоит отметить, что раннее знакомство детей с сетевыми медиа формирует новый тип отношений с </a:t>
            </a:r>
            <a:r>
              <a:rPr lang="ru-RU" dirty="0" err="1"/>
              <a:t>медиапространством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09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дети дошкольного возраста бесконтрольно осваивают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медиапространство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 (И.П. Березовская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Василенко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С.А. Жукова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Исаева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В.Е. Карпенко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С.А. Малахова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 отмечают, что под воздействием компьютерных игр, развлекательных игровых программ, телевидения у детей формируется клиповое мышление, в результате происходят изменения в восприятии окружающего мира, в системе морально-этических ценностей, а также в способности к анализу и синтезу информации, не развивается критическое мышление. Таким образом, неконтролируемое потребление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соответствующей возрасту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информации, не дает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стимулов, необходимых для формирования двигательных навыков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препятствует развитию речи, поскольку при просмотре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компьютерных играх ребенку нет необходимости использовать речь.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Современные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«дошколята» часто быстрее некоторых взрослых постигают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премудрости гаджетов и девайсов, овладевают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имеют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Возникает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необходимость целенаправленно формировать у детей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медиаграмотности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способность грамотно общаться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медиа, умение выделять важную и ценную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Цель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медиаобразования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современного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способностей поиска информации и выражения собственной позиции, формирования навыков критического мышления, эффективных коммуникационных способностей при помощи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средств и интернета в том числе.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6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Медиаграмотность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Медиаграмотность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дошкольного возраста А.А.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Немирич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результат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умение формулировать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медийную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потребность, искать, отбирать, оценивать и интерпретировать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поиска и представлять их в виде нового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своей точки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43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1336</Words>
  <Application>Microsoft Office PowerPoint</Application>
  <PresentationFormat>Экран (4:3)</PresentationFormat>
  <Paragraphs>97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Специальное оформление</vt:lpstr>
      <vt:lpstr>Презентация PowerPoint</vt:lpstr>
      <vt:lpstr>Содержание</vt:lpstr>
      <vt:lpstr>Презентация PowerPoint</vt:lpstr>
      <vt:lpstr> </vt:lpstr>
      <vt:lpstr>Актуальность медиаобразования</vt:lpstr>
      <vt:lpstr>Медиаобразование: </vt:lpstr>
      <vt:lpstr>Презентация PowerPoint</vt:lpstr>
      <vt:lpstr>Цель медиаобразования:</vt:lpstr>
      <vt:lpstr>Медиаграмотность это:</vt:lpstr>
      <vt:lpstr>Классификация медиапродуктов:</vt:lpstr>
      <vt:lpstr>Формы создания медиапродуктов:</vt:lpstr>
      <vt:lpstr>Детское телевидение</vt:lpstr>
      <vt:lpstr>Детское радио</vt:lpstr>
      <vt:lpstr>Детская редакция газеты  или журнала </vt:lpstr>
      <vt:lpstr>Детский пресс-центр</vt:lpstr>
      <vt:lpstr>  Медиаобразовательные умения: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cp:lastModifiedBy>User</cp:lastModifiedBy>
  <cp:revision>17</cp:revision>
  <dcterms:created xsi:type="dcterms:W3CDTF">2011-12-13T19:04:59Z</dcterms:created>
  <dcterms:modified xsi:type="dcterms:W3CDTF">2021-12-16T07:48:35Z</dcterms:modified>
</cp:coreProperties>
</file>