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5" r:id="rId3"/>
    <p:sldId id="320" r:id="rId4"/>
    <p:sldId id="410" r:id="rId5"/>
    <p:sldId id="378" r:id="rId6"/>
    <p:sldId id="380" r:id="rId7"/>
    <p:sldId id="379" r:id="rId8"/>
    <p:sldId id="381" r:id="rId9"/>
    <p:sldId id="384" r:id="rId10"/>
    <p:sldId id="385" r:id="rId11"/>
    <p:sldId id="386" r:id="rId12"/>
    <p:sldId id="387" r:id="rId13"/>
    <p:sldId id="388" r:id="rId14"/>
    <p:sldId id="389" r:id="rId15"/>
    <p:sldId id="390" r:id="rId16"/>
    <p:sldId id="391" r:id="rId17"/>
    <p:sldId id="393" r:id="rId18"/>
    <p:sldId id="39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4D86"/>
    <a:srgbClr val="FFFFFF"/>
    <a:srgbClr val="333399"/>
    <a:srgbClr val="99CCFF"/>
    <a:srgbClr val="692A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62" autoAdjust="0"/>
    <p:restoredTop sz="94660"/>
  </p:normalViewPr>
  <p:slideViewPr>
    <p:cSldViewPr>
      <p:cViewPr>
        <p:scale>
          <a:sx n="76" d="100"/>
          <a:sy n="76" d="100"/>
        </p:scale>
        <p:origin x="-11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53"/>
          <p:cNvSpPr>
            <a:spLocks noChangeArrowheads="1"/>
          </p:cNvSpPr>
          <p:nvPr/>
        </p:nvSpPr>
        <p:spPr bwMode="gray">
          <a:xfrm flipV="1">
            <a:off x="0" y="3003550"/>
            <a:ext cx="9144000" cy="777875"/>
          </a:xfrm>
          <a:prstGeom prst="rect">
            <a:avLst/>
          </a:prstGeom>
          <a:gradFill rotWithShape="1">
            <a:gsLst>
              <a:gs pos="0">
                <a:schemeClr val="accent2">
                  <a:gamma/>
                  <a:tint val="0"/>
                  <a:invGamma/>
                </a:schemeClr>
              </a:gs>
              <a:gs pos="100000">
                <a:schemeClr val="accent2"/>
              </a:gs>
            </a:gsLst>
            <a:lin ang="0" scaled="1"/>
          </a:gradFill>
          <a:ln w="9525">
            <a:noFill/>
            <a:miter lim="800000"/>
            <a:headEnd/>
            <a:tailEnd/>
          </a:ln>
          <a:effectLst/>
        </p:spPr>
        <p:txBody>
          <a:bodyPr wrap="none" anchor="ctr"/>
          <a:lstStyle/>
          <a:p>
            <a:pPr>
              <a:defRPr/>
            </a:pPr>
            <a:endParaRPr lang="ru-RU">
              <a:cs typeface="+mn-cs"/>
            </a:endParaRPr>
          </a:p>
        </p:txBody>
      </p:sp>
      <p:grpSp>
        <p:nvGrpSpPr>
          <p:cNvPr id="5" name="Group 16"/>
          <p:cNvGrpSpPr>
            <a:grpSpLocks/>
          </p:cNvGrpSpPr>
          <p:nvPr/>
        </p:nvGrpSpPr>
        <p:grpSpPr bwMode="auto">
          <a:xfrm>
            <a:off x="4038600" y="5691188"/>
            <a:ext cx="1079500" cy="633412"/>
            <a:chOff x="2680" y="3678"/>
            <a:chExt cx="680" cy="399"/>
          </a:xfrm>
        </p:grpSpPr>
        <p:sp>
          <p:nvSpPr>
            <p:cNvPr id="6" name="Text Box 14"/>
            <p:cNvSpPr txBox="1">
              <a:spLocks noChangeArrowheads="1"/>
            </p:cNvSpPr>
            <p:nvPr/>
          </p:nvSpPr>
          <p:spPr bwMode="white">
            <a:xfrm>
              <a:off x="2680" y="3789"/>
              <a:ext cx="680" cy="288"/>
            </a:xfrm>
            <a:prstGeom prst="rect">
              <a:avLst/>
            </a:prstGeom>
            <a:noFill/>
            <a:ln w="9525">
              <a:noFill/>
              <a:miter lim="800000"/>
              <a:headEnd/>
              <a:tailEnd/>
            </a:ln>
            <a:effectLst/>
          </p:spPr>
          <p:txBody>
            <a:bodyPr>
              <a:spAutoFit/>
            </a:bodyPr>
            <a:lstStyle/>
            <a:p>
              <a:pPr>
                <a:defRPr/>
              </a:pPr>
              <a:r>
                <a:rPr lang="en-US" sz="2400" b="1">
                  <a:solidFill>
                    <a:schemeClr val="bg1"/>
                  </a:solidFill>
                  <a:cs typeface="+mn-cs"/>
                </a:rPr>
                <a:t>LOGO</a:t>
              </a:r>
            </a:p>
          </p:txBody>
        </p:sp>
        <p:sp>
          <p:nvSpPr>
            <p:cNvPr id="7" name="AutoShape 15"/>
            <p:cNvSpPr>
              <a:spLocks noChangeArrowheads="1"/>
            </p:cNvSpPr>
            <p:nvPr/>
          </p:nvSpPr>
          <p:spPr bwMode="white">
            <a:xfrm rot="5400000">
              <a:off x="2928" y="3493"/>
              <a:ext cx="172" cy="542"/>
            </a:xfrm>
            <a:prstGeom prst="moon">
              <a:avLst>
                <a:gd name="adj" fmla="val 21208"/>
              </a:avLst>
            </a:prstGeom>
            <a:solidFill>
              <a:schemeClr val="accent2"/>
            </a:solidFill>
            <a:ln w="9525">
              <a:noFill/>
              <a:miter lim="800000"/>
              <a:headEnd/>
              <a:tailEnd/>
            </a:ln>
            <a:effectLst/>
          </p:spPr>
          <p:txBody>
            <a:bodyPr rot="10800000" vert="eaVert" wrap="none" anchor="ctr"/>
            <a:lstStyle/>
            <a:p>
              <a:pPr algn="ctr">
                <a:defRPr/>
              </a:pPr>
              <a:endParaRPr lang="ru-RU">
                <a:solidFill>
                  <a:schemeClr val="accent1"/>
                </a:solidFill>
                <a:cs typeface="+mn-cs"/>
              </a:endParaRPr>
            </a:p>
          </p:txBody>
        </p:sp>
      </p:grpSp>
      <p:sp>
        <p:nvSpPr>
          <p:cNvPr id="3074" name="Rectangle 2"/>
          <p:cNvSpPr>
            <a:spLocks noGrp="1" noChangeArrowheads="1"/>
          </p:cNvSpPr>
          <p:nvPr>
            <p:ph type="ctrTitle"/>
          </p:nvPr>
        </p:nvSpPr>
        <p:spPr bwMode="auto">
          <a:xfrm>
            <a:off x="295275" y="3035300"/>
            <a:ext cx="8534400" cy="685800"/>
          </a:xfrm>
        </p:spPr>
        <p:txBody>
          <a:bodyPr/>
          <a:lstStyle>
            <a:lvl1pPr>
              <a:defRPr sz="4800">
                <a:solidFill>
                  <a:schemeClr val="tx2"/>
                </a:solidFill>
              </a:defRPr>
            </a:lvl1pPr>
          </a:lstStyle>
          <a:p>
            <a:r>
              <a:rPr lang="ru-RU" smtClean="0"/>
              <a:t>Образец заголовка</a:t>
            </a:r>
            <a:endParaRPr lang="en-US"/>
          </a:p>
        </p:txBody>
      </p:sp>
      <p:sp>
        <p:nvSpPr>
          <p:cNvPr id="3075" name="Rectangle 3"/>
          <p:cNvSpPr>
            <a:spLocks noGrp="1" noChangeArrowheads="1"/>
          </p:cNvSpPr>
          <p:nvPr>
            <p:ph type="subTitle" idx="1"/>
          </p:nvPr>
        </p:nvSpPr>
        <p:spPr bwMode="white">
          <a:xfrm>
            <a:off x="1600200" y="4800600"/>
            <a:ext cx="5867400" cy="381000"/>
          </a:xfrm>
        </p:spPr>
        <p:txBody>
          <a:bodyPr/>
          <a:lstStyle>
            <a:lvl1pPr marL="0" indent="0" algn="ctr">
              <a:buFont typeface="Wingdings" pitchFamily="2" charset="2"/>
              <a:buNone/>
              <a:defRPr sz="2400" b="1">
                <a:solidFill>
                  <a:schemeClr val="bg1"/>
                </a:solidFill>
              </a:defRPr>
            </a:lvl1pPr>
          </a:lstStyle>
          <a:p>
            <a:r>
              <a:rPr lang="ru-RU" smtClean="0"/>
              <a:t>Образец подзаголовка</a:t>
            </a:r>
            <a:endParaRPr lang="en-US"/>
          </a:p>
        </p:txBody>
      </p:sp>
      <p:sp>
        <p:nvSpPr>
          <p:cNvPr id="8" name="Rectangle 4"/>
          <p:cNvSpPr>
            <a:spLocks noGrp="1" noChangeArrowheads="1"/>
          </p:cNvSpPr>
          <p:nvPr>
            <p:ph type="dt" sz="half" idx="10"/>
          </p:nvPr>
        </p:nvSpPr>
        <p:spPr bwMode="white">
          <a:xfrm>
            <a:off x="457200" y="6477000"/>
            <a:ext cx="2133600" cy="244475"/>
          </a:xfrm>
        </p:spPr>
        <p:txBody>
          <a:bodyPr/>
          <a:lstStyle>
            <a:lvl1pPr>
              <a:defRPr sz="1200">
                <a:solidFill>
                  <a:schemeClr val="bg1"/>
                </a:solidFill>
              </a:defRPr>
            </a:lvl1pPr>
          </a:lstStyle>
          <a:p>
            <a:pPr>
              <a:defRPr/>
            </a:pPr>
            <a:endParaRPr lang="en-US"/>
          </a:p>
        </p:txBody>
      </p:sp>
      <p:sp>
        <p:nvSpPr>
          <p:cNvPr id="9" name="Rectangle 5"/>
          <p:cNvSpPr>
            <a:spLocks noGrp="1" noChangeArrowheads="1"/>
          </p:cNvSpPr>
          <p:nvPr>
            <p:ph type="ftr" sz="quarter" idx="11"/>
          </p:nvPr>
        </p:nvSpPr>
        <p:spPr bwMode="white">
          <a:xfrm>
            <a:off x="3124200" y="6477000"/>
            <a:ext cx="2895600" cy="244475"/>
          </a:xfrm>
        </p:spPr>
        <p:txBody>
          <a:bodyPr/>
          <a:lstStyle>
            <a:lvl1pPr>
              <a:defRPr sz="1200">
                <a:solidFill>
                  <a:schemeClr val="bg1"/>
                </a:solidFill>
              </a:defRPr>
            </a:lvl1pPr>
          </a:lstStyle>
          <a:p>
            <a:pPr>
              <a:defRPr/>
            </a:pPr>
            <a:endParaRPr lang="en-US"/>
          </a:p>
        </p:txBody>
      </p:sp>
      <p:sp>
        <p:nvSpPr>
          <p:cNvPr id="10" name="Rectangle 6"/>
          <p:cNvSpPr>
            <a:spLocks noGrp="1" noChangeArrowheads="1"/>
          </p:cNvSpPr>
          <p:nvPr>
            <p:ph type="sldNum" sz="quarter" idx="12"/>
          </p:nvPr>
        </p:nvSpPr>
        <p:spPr bwMode="white">
          <a:xfrm>
            <a:off x="6553200" y="6477000"/>
            <a:ext cx="2133600" cy="244475"/>
          </a:xfrm>
        </p:spPr>
        <p:txBody>
          <a:bodyPr/>
          <a:lstStyle>
            <a:lvl1pPr>
              <a:defRPr sz="1200">
                <a:solidFill>
                  <a:schemeClr val="bg1"/>
                </a:solidFill>
              </a:defRPr>
            </a:lvl1pPr>
          </a:lstStyle>
          <a:p>
            <a:pPr>
              <a:defRPr/>
            </a:pPr>
            <a:fld id="{C4517EAE-7475-4128-B5EB-5C09F72816AB}" type="slidenum">
              <a:rPr lang="en-US"/>
              <a:pPr>
                <a:defRPr/>
              </a:pPr>
              <a:t>‹#›</a:t>
            </a:fld>
            <a:endParaRPr lang="en-US"/>
          </a:p>
        </p:txBody>
      </p:sp>
    </p:spTree>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D2E7106-A9E4-4AE3-9B0B-378F5842C8E1}" type="slidenum">
              <a:rPr lang="en-US"/>
              <a:pPr>
                <a:defRPr/>
              </a:pPr>
              <a:t>‹#›</a:t>
            </a:fld>
            <a:endParaRPr lang="en-US"/>
          </a:p>
        </p:txBody>
      </p:sp>
    </p:spTree>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24650" y="304800"/>
            <a:ext cx="2114550" cy="60198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81000" y="304800"/>
            <a:ext cx="6191250" cy="6019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056914-5168-48CD-8EE2-606BB1A15FAA}" type="slidenum">
              <a:rPr lang="en-US"/>
              <a:pPr>
                <a:defRPr/>
              </a:pPr>
              <a:t>‹#›</a:t>
            </a:fld>
            <a:endParaRPr lang="en-US"/>
          </a:p>
        </p:txBody>
      </p:sp>
    </p:spTree>
  </p:cSld>
  <p:clrMapOvr>
    <a:masterClrMapping/>
  </p:clrMapOvr>
  <p:transition spd="med">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304800"/>
            <a:ext cx="8458200" cy="5334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19200"/>
            <a:ext cx="8229600" cy="5105400"/>
          </a:xfrm>
        </p:spPr>
        <p:txBody>
          <a:bodyPr/>
          <a:lstStyle/>
          <a:p>
            <a:pPr lvl="0"/>
            <a:r>
              <a:rPr lang="ru-RU" noProof="0" smtClean="0"/>
              <a:t>Вставка таблицы</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F31FA3-5CCC-46DB-B554-BDDA82B30680}" type="slidenum">
              <a:rPr lang="en-US"/>
              <a:pPr>
                <a:defRPr/>
              </a:pPr>
              <a:t>‹#›</a:t>
            </a:fld>
            <a:endParaRPr lang="en-US"/>
          </a:p>
        </p:txBody>
      </p:sp>
    </p:spTree>
  </p:cSld>
  <p:clrMapOvr>
    <a:masterClrMapping/>
  </p:clrMapOvr>
  <p:transition spd="med">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71206A-14B0-4CF1-86BD-A3E3217892D2}" type="slidenum">
              <a:rPr lang="en-US"/>
              <a:pPr>
                <a:defRPr/>
              </a:pPr>
              <a:t>‹#›</a:t>
            </a:fld>
            <a:endParaRPr lang="en-US"/>
          </a:p>
        </p:txBody>
      </p:sp>
    </p:spTree>
  </p:cSld>
  <p:clrMapOvr>
    <a:masterClrMapping/>
  </p:clrMapOvr>
  <p:transition spd="med">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1D55CF-C3A9-4D61-A6EA-5472157C2F26}" type="slidenum">
              <a:rPr lang="en-US"/>
              <a:pPr>
                <a:defRPr/>
              </a:pPr>
              <a:t>‹#›</a:t>
            </a:fld>
            <a:endParaRPr lang="en-US"/>
          </a:p>
        </p:txBody>
      </p:sp>
    </p:spTree>
  </p:cSld>
  <p:clrMapOvr>
    <a:masterClrMapping/>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192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192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F2EA5E4-B135-452D-96DA-5E5500C72236}" type="slidenum">
              <a:rPr lang="en-US"/>
              <a:pPr>
                <a:defRPr/>
              </a:pPr>
              <a:t>‹#›</a:t>
            </a:fld>
            <a:endParaRPr lang="en-US"/>
          </a:p>
        </p:txBody>
      </p:sp>
    </p:spTree>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2E7A5CA-8A28-42AB-AA07-D3E0A53B13A6}" type="slidenum">
              <a:rPr lang="en-US"/>
              <a:pPr>
                <a:defRPr/>
              </a:pPr>
              <a:t>‹#›</a:t>
            </a:fld>
            <a:endParaRPr lang="en-US"/>
          </a:p>
        </p:txBody>
      </p:sp>
    </p:spTree>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0BDE198-2F07-4714-BCD6-B0DC7E6A1272}" type="slidenum">
              <a:rPr lang="en-US"/>
              <a:pPr>
                <a:defRPr/>
              </a:pPr>
              <a:t>‹#›</a:t>
            </a:fld>
            <a:endParaRPr lang="en-US"/>
          </a:p>
        </p:txBody>
      </p:sp>
    </p:spTree>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5A37685-8E03-400A-A973-FCA8DE4168BE}" type="slidenum">
              <a:rPr lang="en-US"/>
              <a:pPr>
                <a:defRPr/>
              </a:pPr>
              <a:t>‹#›</a:t>
            </a:fld>
            <a:endParaRPr lang="en-US"/>
          </a:p>
        </p:txBody>
      </p:sp>
    </p:spTree>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ACBE7D-0437-405E-87B2-B7AA478DF842}" type="slidenum">
              <a:rPr lang="en-US"/>
              <a:pPr>
                <a:defRPr/>
              </a:pPr>
              <a:t>‹#›</a:t>
            </a:fld>
            <a:endParaRPr lang="en-US"/>
          </a:p>
        </p:txBody>
      </p:sp>
    </p:spTree>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DA5466-5F6D-4209-8D3C-0135F2D99C7E}" type="slidenum">
              <a:rPr lang="en-US"/>
              <a:pPr>
                <a:defRPr/>
              </a:pPr>
              <a:t>‹#›</a:t>
            </a:fld>
            <a:endParaRPr lang="en-US"/>
          </a:p>
        </p:txBody>
      </p:sp>
    </p:spTree>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44"/>
          <p:cNvGraphicFramePr>
            <a:graphicFrameLocks noChangeAspect="1"/>
          </p:cNvGraphicFramePr>
          <p:nvPr/>
        </p:nvGraphicFramePr>
        <p:xfrm>
          <a:off x="0" y="0"/>
          <a:ext cx="9144000" cy="1066800"/>
        </p:xfrm>
        <a:graphic>
          <a:graphicData uri="http://schemas.openxmlformats.org/presentationml/2006/ole">
            <mc:AlternateContent xmlns:mc="http://schemas.openxmlformats.org/markup-compatibility/2006">
              <mc:Choice xmlns:v="urn:schemas-microsoft-com:vml" Requires="v">
                <p:oleObj spid="_x0000_s1033" name="Image" r:id="rId15" imgW="8698413" imgH="1104372" progId="">
                  <p:embed/>
                </p:oleObj>
              </mc:Choice>
              <mc:Fallback>
                <p:oleObj name="Image" r:id="rId15" imgW="8698413" imgH="1104372" progId="">
                  <p:embed/>
                  <p:pic>
                    <p:nvPicPr>
                      <p:cNvPr id="0" name="Object 4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ffectLst/>
                      <a:extLst>
                        <a:ext uri="{909E8E84-426E-40DD-AFC4-6F175D3DCCD1}">
                          <a14:hiddenFill xmlns:a14="http://schemas.microsoft.com/office/drawing/2010/main">
                            <a:solidFill>
                              <a:srgbClr val="65D135"/>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0C0C0"/>
                              </a:outerShdw>
                            </a:effectLst>
                          </a14:hiddenEffects>
                        </a:ext>
                      </a:extLst>
                    </p:spPr>
                  </p:pic>
                </p:oleObj>
              </mc:Fallback>
            </mc:AlternateContent>
          </a:graphicData>
        </a:graphic>
      </p:graphicFrame>
      <p:sp>
        <p:nvSpPr>
          <p:cNvPr id="1069" name="Rectangle 45"/>
          <p:cNvSpPr>
            <a:spLocks noChangeArrowheads="1"/>
          </p:cNvSpPr>
          <p:nvPr/>
        </p:nvSpPr>
        <p:spPr bwMode="gray">
          <a:xfrm>
            <a:off x="0" y="990600"/>
            <a:ext cx="9144000" cy="120650"/>
          </a:xfrm>
          <a:prstGeom prst="rect">
            <a:avLst/>
          </a:prstGeom>
          <a:gradFill rotWithShape="1">
            <a:gsLst>
              <a:gs pos="0">
                <a:schemeClr val="accent2"/>
              </a:gs>
              <a:gs pos="50000">
                <a:schemeClr val="accent2">
                  <a:gamma/>
                  <a:tint val="48627"/>
                  <a:invGamma/>
                </a:schemeClr>
              </a:gs>
              <a:gs pos="100000">
                <a:schemeClr val="accent2"/>
              </a:gs>
            </a:gsLst>
            <a:lin ang="0" scaled="1"/>
          </a:gradFill>
          <a:ln w="9525">
            <a:noFill/>
            <a:miter lim="800000"/>
            <a:headEnd/>
            <a:tailEnd/>
          </a:ln>
          <a:effectLst/>
        </p:spPr>
        <p:txBody>
          <a:bodyPr wrap="none" anchor="ctr"/>
          <a:lstStyle/>
          <a:p>
            <a:pPr>
              <a:defRPr/>
            </a:pPr>
            <a:endParaRPr lang="ru-RU">
              <a:cs typeface="+mn-cs"/>
            </a:endParaRPr>
          </a:p>
        </p:txBody>
      </p:sp>
      <p:sp>
        <p:nvSpPr>
          <p:cNvPr id="1029" name="Rectangle 3"/>
          <p:cNvSpPr>
            <a:spLocks noGrp="1" noChangeArrowheads="1"/>
          </p:cNvSpPr>
          <p:nvPr>
            <p:ph type="body" idx="1"/>
          </p:nvPr>
        </p:nvSpPr>
        <p:spPr bwMode="auto">
          <a:xfrm>
            <a:off x="457200" y="1219200"/>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2"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2ADD8074-30FA-4D7F-95E5-3D4E914277E0}" type="slidenum">
              <a:rPr lang="en-US"/>
              <a:pPr>
                <a:defRPr/>
              </a:pPr>
              <a:t>‹#›</a:t>
            </a:fld>
            <a:endParaRPr lang="en-US"/>
          </a:p>
        </p:txBody>
      </p:sp>
      <p:sp>
        <p:nvSpPr>
          <p:cNvPr id="1033" name="Rectangle 2"/>
          <p:cNvSpPr>
            <a:spLocks noGrp="1" noChangeArrowheads="1"/>
          </p:cNvSpPr>
          <p:nvPr>
            <p:ph type="title"/>
          </p:nvPr>
        </p:nvSpPr>
        <p:spPr bwMode="white">
          <a:xfrm>
            <a:off x="381000" y="304800"/>
            <a:ext cx="8458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Tree>
  </p:cSld>
  <p:clrMap bg1="lt1" tx1="dk1" bg2="lt2" tx2="dk2" accent1="accent1" accent2="accent2" accent3="accent3" accent4="accent4" accent5="accent5" accent6="accent6" hlink="hlink" folHlink="folHlink"/>
  <p:sldLayoutIdLst>
    <p:sldLayoutId id="2147483892"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 id="2147483868" r:id="rId12"/>
  </p:sldLayoutIdLst>
  <p:transition spd="med">
    <p:strips dir="rd"/>
  </p:transition>
  <p:txStyles>
    <p:title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Times New Roman" pitchFamily="18" charset="0"/>
        </a:defRPr>
      </a:lvl2pPr>
      <a:lvl3pPr algn="ctr" rtl="0" eaLnBrk="0" fontAlgn="base" hangingPunct="0">
        <a:spcBef>
          <a:spcPct val="0"/>
        </a:spcBef>
        <a:spcAft>
          <a:spcPct val="0"/>
        </a:spcAft>
        <a:defRPr sz="4000" b="1">
          <a:solidFill>
            <a:schemeClr val="bg1"/>
          </a:solidFill>
          <a:latin typeface="Times New Roman" pitchFamily="18" charset="0"/>
        </a:defRPr>
      </a:lvl3pPr>
      <a:lvl4pPr algn="ctr" rtl="0" eaLnBrk="0" fontAlgn="base" hangingPunct="0">
        <a:spcBef>
          <a:spcPct val="0"/>
        </a:spcBef>
        <a:spcAft>
          <a:spcPct val="0"/>
        </a:spcAft>
        <a:defRPr sz="4000" b="1">
          <a:solidFill>
            <a:schemeClr val="bg1"/>
          </a:solidFill>
          <a:latin typeface="Times New Roman" pitchFamily="18" charset="0"/>
        </a:defRPr>
      </a:lvl4pPr>
      <a:lvl5pPr algn="ctr" rtl="0" eaLnBrk="0" fontAlgn="base" hangingPunct="0">
        <a:spcBef>
          <a:spcPct val="0"/>
        </a:spcBef>
        <a:spcAft>
          <a:spcPct val="0"/>
        </a:spcAft>
        <a:defRPr sz="4000" b="1">
          <a:solidFill>
            <a:schemeClr val="bg1"/>
          </a:solidFill>
          <a:latin typeface="Times New Roman" pitchFamily="18" charset="0"/>
        </a:defRPr>
      </a:lvl5pPr>
      <a:lvl6pPr marL="457200" algn="ctr" rtl="0" eaLnBrk="1" fontAlgn="base" hangingPunct="1">
        <a:spcBef>
          <a:spcPct val="0"/>
        </a:spcBef>
        <a:spcAft>
          <a:spcPct val="0"/>
        </a:spcAft>
        <a:defRPr sz="4000" b="1">
          <a:solidFill>
            <a:schemeClr val="bg1"/>
          </a:solidFill>
          <a:latin typeface="Times New Roman" pitchFamily="18" charset="0"/>
        </a:defRPr>
      </a:lvl6pPr>
      <a:lvl7pPr marL="914400" algn="ctr" rtl="0" eaLnBrk="1" fontAlgn="base" hangingPunct="1">
        <a:spcBef>
          <a:spcPct val="0"/>
        </a:spcBef>
        <a:spcAft>
          <a:spcPct val="0"/>
        </a:spcAft>
        <a:defRPr sz="4000" b="1">
          <a:solidFill>
            <a:schemeClr val="bg1"/>
          </a:solidFill>
          <a:latin typeface="Times New Roman" pitchFamily="18" charset="0"/>
        </a:defRPr>
      </a:lvl7pPr>
      <a:lvl8pPr marL="1371600" algn="ctr" rtl="0" eaLnBrk="1" fontAlgn="base" hangingPunct="1">
        <a:spcBef>
          <a:spcPct val="0"/>
        </a:spcBef>
        <a:spcAft>
          <a:spcPct val="0"/>
        </a:spcAft>
        <a:defRPr sz="4000" b="1">
          <a:solidFill>
            <a:schemeClr val="bg1"/>
          </a:solidFill>
          <a:latin typeface="Times New Roman" pitchFamily="18" charset="0"/>
        </a:defRPr>
      </a:lvl8pPr>
      <a:lvl9pPr marL="1828800" algn="ctr" rtl="0" eaLnBrk="1" fontAlgn="base" hangingPunct="1">
        <a:spcBef>
          <a:spcPct val="0"/>
        </a:spcBef>
        <a:spcAft>
          <a:spcPct val="0"/>
        </a:spcAft>
        <a:defRPr sz="4000" b="1">
          <a:solidFill>
            <a:schemeClr val="bg1"/>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6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2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кругленный прямоугольник 7"/>
          <p:cNvSpPr/>
          <p:nvPr/>
        </p:nvSpPr>
        <p:spPr>
          <a:xfrm>
            <a:off x="2000200" y="1357298"/>
            <a:ext cx="7143800" cy="3786214"/>
          </a:xfrm>
          <a:prstGeom prst="roundRect">
            <a:avLst/>
          </a:prstGeom>
          <a:solidFill>
            <a:schemeClr val="bg1"/>
          </a:solidFill>
          <a:ln>
            <a:noFill/>
          </a:ln>
          <a:effectLst>
            <a:outerShdw blurRad="107950" dist="12700" dir="5400000" algn="ctr">
              <a:srgbClr val="000000"/>
            </a:outerShdw>
            <a:reflection blurRad="6350" stA="52000" endA="300" endPos="35000" dir="5400000" sy="-100000" algn="bl" rotWithShape="0"/>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pSp>
        <p:nvGrpSpPr>
          <p:cNvPr id="8196" name="Group 4"/>
          <p:cNvGrpSpPr>
            <a:grpSpLocks/>
          </p:cNvGrpSpPr>
          <p:nvPr/>
        </p:nvGrpSpPr>
        <p:grpSpPr bwMode="auto">
          <a:xfrm>
            <a:off x="533400" y="3276600"/>
            <a:ext cx="838200" cy="228600"/>
            <a:chOff x="492" y="2070"/>
            <a:chExt cx="528" cy="144"/>
          </a:xfrm>
        </p:grpSpPr>
        <p:sp>
          <p:nvSpPr>
            <p:cNvPr id="2053" name="Oval 5"/>
            <p:cNvSpPr>
              <a:spLocks noChangeArrowheads="1"/>
            </p:cNvSpPr>
            <p:nvPr/>
          </p:nvSpPr>
          <p:spPr bwMode="gray">
            <a:xfrm>
              <a:off x="492" y="2070"/>
              <a:ext cx="144" cy="144"/>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noFill/>
              <a:round/>
              <a:headEnd/>
              <a:tailEnd/>
            </a:ln>
            <a:effectLst/>
          </p:spPr>
          <p:txBody>
            <a:bodyPr wrap="none" anchor="ctr"/>
            <a:lstStyle/>
            <a:p>
              <a:pPr>
                <a:defRPr/>
              </a:pPr>
              <a:endParaRPr lang="ru-RU">
                <a:cs typeface="+mn-cs"/>
              </a:endParaRPr>
            </a:p>
          </p:txBody>
        </p:sp>
        <p:sp>
          <p:nvSpPr>
            <p:cNvPr id="2054" name="Oval 6"/>
            <p:cNvSpPr>
              <a:spLocks noChangeArrowheads="1"/>
            </p:cNvSpPr>
            <p:nvPr/>
          </p:nvSpPr>
          <p:spPr bwMode="gray">
            <a:xfrm>
              <a:off x="684" y="2070"/>
              <a:ext cx="144" cy="144"/>
            </a:xfrm>
            <a:prstGeom prst="ellipse">
              <a:avLst/>
            </a:prstGeom>
            <a:gradFill rotWithShape="1">
              <a:gsLst>
                <a:gs pos="0">
                  <a:schemeClr val="hlink"/>
                </a:gs>
                <a:gs pos="100000">
                  <a:schemeClr val="hlink">
                    <a:gamma/>
                    <a:shade val="46275"/>
                    <a:invGamma/>
                  </a:schemeClr>
                </a:gs>
              </a:gsLst>
              <a:path path="shape">
                <a:fillToRect l="50000" t="50000" r="50000" b="50000"/>
              </a:path>
            </a:gradFill>
            <a:ln w="9525">
              <a:noFill/>
              <a:round/>
              <a:headEnd/>
              <a:tailEnd/>
            </a:ln>
            <a:effectLst/>
          </p:spPr>
          <p:txBody>
            <a:bodyPr wrap="none" anchor="ctr"/>
            <a:lstStyle/>
            <a:p>
              <a:pPr>
                <a:defRPr/>
              </a:pPr>
              <a:endParaRPr lang="ru-RU">
                <a:cs typeface="+mn-cs"/>
              </a:endParaRPr>
            </a:p>
          </p:txBody>
        </p:sp>
        <p:sp>
          <p:nvSpPr>
            <p:cNvPr id="2055" name="Oval 7"/>
            <p:cNvSpPr>
              <a:spLocks noChangeArrowheads="1"/>
            </p:cNvSpPr>
            <p:nvPr/>
          </p:nvSpPr>
          <p:spPr bwMode="gray">
            <a:xfrm>
              <a:off x="876" y="2070"/>
              <a:ext cx="144" cy="144"/>
            </a:xfrm>
            <a:prstGeom prst="ellipse">
              <a:avLst/>
            </a:prstGeom>
            <a:gradFill rotWithShape="1">
              <a:gsLst>
                <a:gs pos="0">
                  <a:schemeClr val="folHlink"/>
                </a:gs>
                <a:gs pos="100000">
                  <a:schemeClr val="folHlink">
                    <a:gamma/>
                    <a:shade val="46275"/>
                    <a:invGamma/>
                  </a:schemeClr>
                </a:gs>
              </a:gsLst>
              <a:path path="shape">
                <a:fillToRect l="50000" t="50000" r="50000" b="50000"/>
              </a:path>
            </a:gradFill>
            <a:ln w="9525">
              <a:noFill/>
              <a:round/>
              <a:headEnd/>
              <a:tailEnd/>
            </a:ln>
            <a:effectLst/>
          </p:spPr>
          <p:txBody>
            <a:bodyPr wrap="none" anchor="ctr"/>
            <a:lstStyle/>
            <a:p>
              <a:pPr>
                <a:defRPr/>
              </a:pPr>
              <a:endParaRPr lang="ru-RU">
                <a:cs typeface="+mn-cs"/>
              </a:endParaRPr>
            </a:p>
          </p:txBody>
        </p:sp>
      </p:grpSp>
      <p:sp>
        <p:nvSpPr>
          <p:cNvPr id="8197" name="Rectangle 2"/>
          <p:cNvSpPr>
            <a:spLocks noGrp="1" noChangeArrowheads="1"/>
          </p:cNvSpPr>
          <p:nvPr>
            <p:ph type="ctrTitle"/>
          </p:nvPr>
        </p:nvSpPr>
        <p:spPr>
          <a:xfrm>
            <a:off x="2071688" y="1857375"/>
            <a:ext cx="6715125" cy="3000375"/>
          </a:xfrm>
        </p:spPr>
        <p:txBody>
          <a:bodyPr/>
          <a:lstStyle/>
          <a:p>
            <a:pPr eaLnBrk="1" hangingPunct="1"/>
            <a:r>
              <a:rPr lang="ru-RU" sz="4400" dirty="0" smtClean="0"/>
              <a:t>Официальный сайт  образовательной организации</a:t>
            </a:r>
            <a:endParaRPr lang="en-US" sz="4400" dirty="0" smtClean="0"/>
          </a:p>
        </p:txBody>
      </p:sp>
    </p:spTree>
  </p:cSld>
  <p:clrMapOvr>
    <a:masterClrMapping/>
  </p:clrMapOvr>
  <p:transition spd="med">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5201424"/>
          </a:xfrm>
          <a:prstGeom prst="rect">
            <a:avLst/>
          </a:prstGeom>
          <a:noFill/>
          <a:ln w="9525">
            <a:noFill/>
            <a:miter lim="800000"/>
            <a:headEnd/>
            <a:tailEnd/>
          </a:ln>
        </p:spPr>
        <p:txBody>
          <a:bodyPr wrap="square">
            <a:spAutoFit/>
          </a:bodyPr>
          <a:lstStyle/>
          <a:p>
            <a:endParaRPr lang="ru-RU" sz="1600" dirty="0" smtClean="0"/>
          </a:p>
          <a:p>
            <a:pPr algn="ctr"/>
            <a:endParaRPr lang="ru-RU" sz="1600" dirty="0" smtClean="0"/>
          </a:p>
          <a:p>
            <a:pPr algn="ctr"/>
            <a:endParaRPr lang="ru-RU" sz="2400" dirty="0" smtClean="0"/>
          </a:p>
          <a:p>
            <a:pPr algn="ctr"/>
            <a:r>
              <a:rPr lang="ru-RU" sz="2400" dirty="0" smtClean="0"/>
              <a:t>Раздел «</a:t>
            </a:r>
            <a:r>
              <a:rPr lang="ru-RU" sz="2400" dirty="0"/>
              <a:t>Сведения об образовательной организации</a:t>
            </a:r>
            <a:r>
              <a:rPr lang="ru-RU" sz="2400" dirty="0" smtClean="0"/>
              <a:t>»</a:t>
            </a:r>
          </a:p>
          <a:p>
            <a:pPr algn="just"/>
            <a:endParaRPr lang="ru-RU" sz="2400" dirty="0"/>
          </a:p>
          <a:p>
            <a:pPr algn="ctr"/>
            <a:r>
              <a:rPr lang="ru-RU" sz="2400" dirty="0">
                <a:solidFill>
                  <a:srgbClr val="FF0000"/>
                </a:solidFill>
              </a:rPr>
              <a:t>3. Документы  </a:t>
            </a:r>
          </a:p>
          <a:p>
            <a:pPr algn="ctr"/>
            <a:r>
              <a:rPr lang="ru-RU" sz="1600" dirty="0">
                <a:solidFill>
                  <a:srgbClr val="FF0000"/>
                </a:solidFill>
              </a:rPr>
              <a:t>локальные нормативные акты, предусмотренные частью 2 статьи 30 Федерального закона «Об образовании в Российской Федерации»</a:t>
            </a:r>
          </a:p>
          <a:p>
            <a:pPr algn="ctr"/>
            <a:r>
              <a:rPr lang="ru-RU" sz="1600" dirty="0"/>
              <a:t>Ст.  30  п.2. Образовательная организация принимает локальные нормативные акты по основным вопросам организации и осуществления образовательной деятельности, в том числе регламентирующие правила приема обучающихся, режим занятий обучающихся, формы, периодичность и порядок текущего контроля успеваемости и промежуточной аттестации обучающихся, порядок и основания перевода, отчисления и восстановления обучающихся, порядок оформления возникновения, приостановления и прекращения отношений между образовательной организацией и обучающимися и (или) родителями (законными представителями) несовершеннолетних обучающихся.</a:t>
            </a:r>
          </a:p>
          <a:p>
            <a:pPr algn="ctr"/>
            <a:endParaRPr lang="ru-RU" sz="28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1623420714"/>
      </p:ext>
    </p:extLst>
  </p:cSld>
  <p:clrMapOvr>
    <a:masterClrMapping/>
  </p:clrMapOvr>
  <p:transition spd="med">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5016758"/>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just"/>
            <a:endParaRPr lang="ru-RU" sz="1400" dirty="0"/>
          </a:p>
          <a:p>
            <a:pPr algn="just"/>
            <a:r>
              <a:rPr lang="ru-RU" dirty="0">
                <a:solidFill>
                  <a:srgbClr val="FF0000"/>
                </a:solidFill>
              </a:rPr>
              <a:t>3 Подраздел "Документы".</a:t>
            </a:r>
          </a:p>
          <a:p>
            <a:pPr algn="just"/>
            <a:endParaRPr lang="ru-RU" sz="1400" dirty="0"/>
          </a:p>
          <a:p>
            <a:r>
              <a:rPr lang="ru-RU" dirty="0"/>
              <a:t>б) отчет о результатах </a:t>
            </a:r>
            <a:r>
              <a:rPr lang="ru-RU" dirty="0" err="1"/>
              <a:t>самообследования</a:t>
            </a:r>
            <a:r>
              <a:rPr lang="ru-RU" dirty="0"/>
              <a:t>;</a:t>
            </a:r>
          </a:p>
          <a:p>
            <a:endParaRPr lang="ru-RU" dirty="0"/>
          </a:p>
          <a:p>
            <a:r>
              <a:rPr lang="ru-RU" dirty="0"/>
              <a:t>в) документ о порядке оказания платных образовательных услуг, в том числе образец договора об оказании платных образовательных услуг, документ об утверждении стоимости обучения по каждой образовательной программе;</a:t>
            </a:r>
          </a:p>
          <a:p>
            <a:endParaRPr lang="ru-RU" dirty="0"/>
          </a:p>
          <a:p>
            <a:r>
              <a:rPr lang="ru-RU" dirty="0"/>
              <a:t>г) предписания органов, осуществляющих государственный контроль (надзор) в сфере образования, отчеты об исполнении таких предписаний.</a:t>
            </a:r>
            <a:endParaRPr lang="ru-RU"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729015307"/>
      </p:ext>
    </p:extLst>
  </p:cSld>
  <p:clrMapOvr>
    <a:masterClrMapping/>
  </p:clrMapOvr>
  <p:transition spd="med">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6247864"/>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just"/>
            <a:endParaRPr lang="ru-RU" sz="1400" dirty="0"/>
          </a:p>
          <a:p>
            <a:pPr algn="just"/>
            <a:r>
              <a:rPr lang="ru-RU" dirty="0">
                <a:solidFill>
                  <a:srgbClr val="FF0000"/>
                </a:solidFill>
              </a:rPr>
              <a:t>4 Подраздел "Образование".</a:t>
            </a:r>
          </a:p>
          <a:p>
            <a:pPr algn="just"/>
            <a:r>
              <a:rPr lang="ru-RU" sz="1600" dirty="0" smtClean="0"/>
              <a:t>Подраздел </a:t>
            </a:r>
            <a:r>
              <a:rPr lang="ru-RU" sz="1600" dirty="0"/>
              <a:t>должен содержать информацию о реализуемых уровнях образования, о формах обучения, нормативных сроках обучения, сроке действия государственной аккредитации образовательной программы (при наличии государственной аккредитации), об описании образовательной программы с приложением ее копии, об учебном плане с приложением его копии, об аннотации к рабочим программам дисциплин (по каждой дисциплине в составе образовательной программы) с приложением их копий (при наличии), о календарном учебном графике с приложением его копии, о методических и об иных документах, разработанных образовательной организацией для обеспечения образовательного процесса, о реализуемых образовательных программах с указанием учебных предметов, курсов, дисциплин (модулей), практики, предусмотренных соответствующей образовательной программой, о численности обучающихся по реализуемым образовательным программам за счет бюджетных ассигнований федерального бюджета, бюджетов субъектов Российской Федерации, местных бюджетов и по договорам об образовании за счет средств физических и (или) юридических лиц, о языках, на которых осуществляется образование (обучение).</a:t>
            </a:r>
            <a:endParaRPr lang="ru-RU" sz="16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2995703246"/>
      </p:ext>
    </p:extLst>
  </p:cSld>
  <p:clrMapOvr>
    <a:masterClrMapping/>
  </p:clrMapOvr>
  <p:transition spd="med">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3539430"/>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just"/>
            <a:r>
              <a:rPr lang="ru-RU" sz="1400" dirty="0">
                <a:solidFill>
                  <a:srgbClr val="FF0000"/>
                </a:solidFill>
              </a:rPr>
              <a:t>5 Подраздел "Образовательные стандарты"2</a:t>
            </a:r>
            <a:r>
              <a:rPr lang="ru-RU" sz="1400" dirty="0"/>
              <a:t>.</a:t>
            </a:r>
          </a:p>
          <a:p>
            <a:pPr algn="just"/>
            <a:endParaRPr lang="ru-RU" sz="1400" dirty="0"/>
          </a:p>
          <a:p>
            <a:pPr algn="just"/>
            <a:r>
              <a:rPr lang="ru-RU" sz="1400" dirty="0"/>
              <a:t>Подраздел должен содержать информацию о федеральных государственных образовательных стандартах и об образовательных стандартах. Информация должна быть представлена с приложением их копий (при наличии). Допускается вместо копий федеральных государственных образовательных стандартов и образовательных стандартов размещать в подразделе гиперссылки на соответствующие документы на сайте Министерства образования и науки Российской Федерации.</a:t>
            </a:r>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4004253881"/>
      </p:ext>
    </p:extLst>
  </p:cSld>
  <p:clrMapOvr>
    <a:masterClrMapping/>
  </p:clrMapOvr>
  <p:transition spd="med">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6124754"/>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ctr"/>
            <a:r>
              <a:rPr lang="ru-RU" sz="2000" dirty="0">
                <a:solidFill>
                  <a:srgbClr val="FF0000"/>
                </a:solidFill>
              </a:rPr>
              <a:t>6 Подраздел "Руководство. Педагогический (научно-педагогический) состав".</a:t>
            </a:r>
          </a:p>
          <a:p>
            <a:pPr algn="ctr"/>
            <a:endParaRPr lang="ru-RU" sz="1600" dirty="0"/>
          </a:p>
          <a:p>
            <a:pPr algn="just"/>
            <a:r>
              <a:rPr lang="ru-RU" sz="1600" dirty="0"/>
              <a:t>Главная страница подраздела должна содержать следующую информацию:</a:t>
            </a:r>
          </a:p>
          <a:p>
            <a:pPr algn="just"/>
            <a:endParaRPr lang="ru-RU" sz="1600" dirty="0"/>
          </a:p>
          <a:p>
            <a:pPr algn="just"/>
            <a:r>
              <a:rPr lang="ru-RU" sz="1600" dirty="0"/>
              <a:t>а) о руководителе образовательной организации, его заместителях, руководителях филиалов образовательной организации (при их наличии), в том числе фамилию, имя, отчество (при наличии) руководителя, его заместителей, должность руководителя, его заместителей, контактные телефоны, адреса электронной почты.</a:t>
            </a:r>
          </a:p>
          <a:p>
            <a:pPr algn="just"/>
            <a:endParaRPr lang="ru-RU" sz="1600" dirty="0"/>
          </a:p>
          <a:p>
            <a:pPr algn="just"/>
            <a:r>
              <a:rPr lang="ru-RU" sz="1600" dirty="0"/>
              <a:t>б) о персональном составе педагогических работников с указанием уровня образования, квалификации и опыта работы, в том числе фамилию, имя, отчество (при наличии) работника, занимаемую должность (должности), преподаваемые дисциплины, ученую степень (при наличии), ученое звание (при наличии), наименование направления подготовки и (или) специальности, данные о повышении квалификации и (или) профессиональной переподготовке (при наличии), общий стаж работы, стаж работы по специальности.</a:t>
            </a:r>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3743789886"/>
      </p:ext>
    </p:extLst>
  </p:cSld>
  <p:clrMapOvr>
    <a:masterClrMapping/>
  </p:clrMapOvr>
  <p:transition spd="med">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5632311"/>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just"/>
            <a:r>
              <a:rPr lang="ru-RU" sz="2000" dirty="0">
                <a:solidFill>
                  <a:srgbClr val="FF0000"/>
                </a:solidFill>
              </a:rPr>
              <a:t>7 Подраздел "Материально-техническое обеспечение и оснащенность образовательного процесса".</a:t>
            </a:r>
          </a:p>
          <a:p>
            <a:pPr algn="just"/>
            <a:endParaRPr lang="ru-RU" dirty="0"/>
          </a:p>
          <a:p>
            <a:pPr algn="just"/>
            <a:r>
              <a:rPr lang="ru-RU" dirty="0"/>
              <a:t>Главная страница подраздела должна содержать информацию о материально-техническом обеспечении образовательной деятельности, в том числе сведения о наличии оборудованных учебных кабинетов, объектов для проведения практических занятий, библиотек, объектов спорта, средств обучения и воспитания, об условиях питания и охраны здоровья обучающихся, о доступе к информационным системам и информационно-телекоммуникационным сетям, об электронных образовательных ресурсах, к которым обеспечивается доступ обучающихся.</a:t>
            </a:r>
          </a:p>
          <a:p>
            <a:pPr algn="ctr"/>
            <a:endParaRPr lang="ru-RU" sz="28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3509578412"/>
      </p:ext>
    </p:extLst>
  </p:cSld>
  <p:clrMapOvr>
    <a:masterClrMapping/>
  </p:clrMapOvr>
  <p:transition spd="med">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4616648"/>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ctr"/>
            <a:r>
              <a:rPr lang="ru-RU" sz="2400" dirty="0">
                <a:solidFill>
                  <a:srgbClr val="FF0000"/>
                </a:solidFill>
              </a:rPr>
              <a:t>8 Подраздел "Стипендии и иные виды материальной поддержки".</a:t>
            </a:r>
          </a:p>
          <a:p>
            <a:pPr algn="ctr"/>
            <a:endParaRPr lang="ru-RU" dirty="0"/>
          </a:p>
          <a:p>
            <a:pPr algn="ctr"/>
            <a:r>
              <a:rPr lang="ru-RU" dirty="0"/>
              <a:t>Главная страница подраздела должна содержать информацию о наличии и условиях предоставления стипендий, о наличии общежития, интерната, количестве жилых помещений в общежитии, интернате для иногородних обучающихся, формировании платы за проживание в общежитии и иных видов материальной поддержки обучающихся, о трудоустройстве выпускников.</a:t>
            </a:r>
            <a:endParaRPr lang="ru-RU"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799923400"/>
      </p:ext>
    </p:extLst>
  </p:cSld>
  <p:clrMapOvr>
    <a:masterClrMapping/>
  </p:clrMapOvr>
  <p:transition spd="med">
    <p:strips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4893647"/>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ctr"/>
            <a:r>
              <a:rPr lang="ru-RU" sz="2000" dirty="0">
                <a:solidFill>
                  <a:srgbClr val="FF0000"/>
                </a:solidFill>
              </a:rPr>
              <a:t>10 Подраздел "Финансово-хозяйственная деятельность".</a:t>
            </a:r>
          </a:p>
          <a:p>
            <a:pPr algn="ctr"/>
            <a:endParaRPr lang="ru-RU" sz="2000" dirty="0"/>
          </a:p>
          <a:p>
            <a:pPr algn="just"/>
            <a:r>
              <a:rPr lang="ru-RU" sz="2000" dirty="0"/>
              <a:t>Главная страница подраздела должна содержать информацию об объеме образовательной деятельности, финансовое обеспечение которой осуществляется за счет бюджетных ассигнований федерального бюджета, бюджетов субъектов Российской Федерации, местных бюджетов, по договорам об образовании за счет средств физических и (или) юридических лиц, о поступлении финансовых и материальных средств и об их расходовании по итогам финансового года.</a:t>
            </a:r>
            <a:endParaRPr lang="ru-RU" sz="20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3223243125"/>
      </p:ext>
    </p:extLst>
  </p:cSld>
  <p:clrMapOvr>
    <a:masterClrMapping/>
  </p:clrMapOvr>
  <p:transition spd="med">
    <p:strips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5324535"/>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ctr"/>
            <a:r>
              <a:rPr lang="ru-RU" sz="2800" dirty="0">
                <a:solidFill>
                  <a:srgbClr val="FF0000"/>
                </a:solidFill>
              </a:rPr>
              <a:t>11 Подраздел "Вакантные места для приема (перевода)".</a:t>
            </a:r>
          </a:p>
          <a:p>
            <a:pPr algn="ctr"/>
            <a:endParaRPr lang="ru-RU" dirty="0"/>
          </a:p>
          <a:p>
            <a:pPr algn="ctr"/>
            <a:r>
              <a:rPr lang="ru-RU" dirty="0"/>
              <a:t>Главная страница подраздела должна содержать информацию о количестве вакантных мест для приема (перевода) по каждой образовательной программе, профессии, специальности, направлению подготовки (на места, финансируемые за счет бюджетных ассигнований федерального бюджета, бюджетов субъектов Российской Федерации, местных бюджетов, по договорам об образовании за счет средств физических и (или) юридических лиц).</a:t>
            </a:r>
          </a:p>
          <a:p>
            <a:pPr algn="ctr"/>
            <a:endParaRPr lang="ru-RU" sz="28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2091874595"/>
      </p:ext>
    </p:extLst>
  </p:cSld>
  <p:clrMapOvr>
    <a:masterClrMapping/>
  </p:clrMapOvr>
  <p:transition spd="med">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0" y="0"/>
            <a:ext cx="9144000" cy="1266825"/>
          </a:xfrm>
          <a:solidFill>
            <a:srgbClr val="004D86"/>
          </a:solidFill>
        </p:spPr>
        <p:txBody>
          <a:bodyPr/>
          <a:lstStyle/>
          <a:p>
            <a:pPr eaLnBrk="1" hangingPunct="1"/>
            <a:r>
              <a:rPr lang="ru-RU" sz="2800" smtClean="0"/>
              <a:t>Открытость  системы образования – важнейший фактор ее развития</a:t>
            </a:r>
          </a:p>
        </p:txBody>
      </p:sp>
      <p:sp>
        <p:nvSpPr>
          <p:cNvPr id="4" name="Стрелка вправо 3"/>
          <p:cNvSpPr/>
          <p:nvPr/>
        </p:nvSpPr>
        <p:spPr>
          <a:xfrm>
            <a:off x="285750" y="1500188"/>
            <a:ext cx="4572000" cy="4572000"/>
          </a:xfrm>
          <a:prstGeom prst="rightArrow">
            <a:avLst>
              <a:gd name="adj1" fmla="val 75376"/>
              <a:gd name="adj2" fmla="val 50000"/>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20000"/>
              </a:lnSpc>
              <a:defRPr/>
            </a:pPr>
            <a:r>
              <a:rPr lang="ru-RU" sz="2000" b="1" i="1" u="sng" dirty="0">
                <a:solidFill>
                  <a:srgbClr val="333399"/>
                </a:solidFill>
              </a:rPr>
              <a:t>возможность получения информации</a:t>
            </a:r>
            <a:r>
              <a:rPr lang="ru-RU" sz="2000" b="1" i="1" dirty="0">
                <a:solidFill>
                  <a:srgbClr val="333399"/>
                </a:solidFill>
              </a:rPr>
              <a:t> об образовательном процессе и его результатах </a:t>
            </a:r>
            <a:r>
              <a:rPr lang="ru-RU" sz="2000" b="1" i="1" u="sng" dirty="0">
                <a:solidFill>
                  <a:srgbClr val="333399"/>
                </a:solidFill>
              </a:rPr>
              <a:t>обучающимися и их родителями</a:t>
            </a:r>
          </a:p>
        </p:txBody>
      </p:sp>
      <p:sp>
        <p:nvSpPr>
          <p:cNvPr id="5" name="Скругленный прямоугольник 4"/>
          <p:cNvSpPr/>
          <p:nvPr/>
        </p:nvSpPr>
        <p:spPr>
          <a:xfrm>
            <a:off x="5000625" y="1928813"/>
            <a:ext cx="3714750" cy="3500437"/>
          </a:xfrm>
          <a:prstGeom prst="roundRect">
            <a:avLst/>
          </a:prstGeom>
          <a:no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000" b="1" dirty="0">
                <a:solidFill>
                  <a:schemeClr val="tx1"/>
                </a:solidFill>
              </a:rPr>
              <a:t>мотивация </a:t>
            </a:r>
            <a:r>
              <a:rPr lang="ru-RU" sz="2000" dirty="0">
                <a:solidFill>
                  <a:schemeClr val="tx1"/>
                </a:solidFill>
              </a:rPr>
              <a:t>учреждения образования к интенсивной работе</a:t>
            </a:r>
          </a:p>
          <a:p>
            <a:pPr algn="ctr">
              <a:defRPr/>
            </a:pPr>
            <a:r>
              <a:rPr lang="ru-RU" sz="2000" dirty="0">
                <a:solidFill>
                  <a:schemeClr val="tx1"/>
                </a:solidFill>
              </a:rPr>
              <a:t> </a:t>
            </a:r>
            <a:r>
              <a:rPr lang="ru-RU" sz="2000" b="1" dirty="0">
                <a:solidFill>
                  <a:schemeClr val="tx1"/>
                </a:solidFill>
              </a:rPr>
              <a:t>над качеством предоставления образовательных услуг </a:t>
            </a:r>
            <a:r>
              <a:rPr lang="ru-RU" sz="2000" dirty="0">
                <a:solidFill>
                  <a:schemeClr val="tx1"/>
                </a:solidFill>
              </a:rPr>
              <a:t>в условиях нарастающей конкуренции</a:t>
            </a:r>
          </a:p>
          <a:p>
            <a:pPr algn="ctr">
              <a:defRPr/>
            </a:pPr>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738" y="90488"/>
            <a:ext cx="8772525" cy="6677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0"/>
            <a:ext cx="8458200" cy="1000125"/>
          </a:xfrm>
        </p:spPr>
        <p:txBody>
          <a:bodyPr/>
          <a:lstStyle/>
          <a:p>
            <a:pPr eaLnBrk="1" hangingPunct="1"/>
            <a:r>
              <a:rPr lang="ru-RU" sz="3200" smtClean="0"/>
              <a:t> Федеральный закон "Об образовании в Российской Федерации"</a:t>
            </a:r>
            <a:r>
              <a:rPr lang="ru-RU" smtClean="0"/>
              <a:t> </a:t>
            </a:r>
          </a:p>
        </p:txBody>
      </p:sp>
      <p:sp>
        <p:nvSpPr>
          <p:cNvPr id="179203" name="Rectangle 3"/>
          <p:cNvSpPr>
            <a:spLocks noGrp="1" noChangeArrowheads="1"/>
          </p:cNvSpPr>
          <p:nvPr>
            <p:ph type="body" idx="1"/>
          </p:nvPr>
        </p:nvSpPr>
        <p:spPr>
          <a:xfrm>
            <a:off x="457200" y="1219200"/>
            <a:ext cx="8229600" cy="5353050"/>
          </a:xfrm>
        </p:spPr>
        <p:txBody>
          <a:bodyPr/>
          <a:lstStyle/>
          <a:p>
            <a:pPr eaLnBrk="1" hangingPunct="1">
              <a:lnSpc>
                <a:spcPct val="90000"/>
              </a:lnSpc>
              <a:buFont typeface="Wingdings" pitchFamily="2" charset="2"/>
              <a:buNone/>
              <a:defRPr/>
            </a:pPr>
            <a:r>
              <a:rPr lang="ru-RU" sz="2400" b="1" dirty="0"/>
              <a:t>	Статья </a:t>
            </a:r>
            <a:r>
              <a:rPr lang="ru-RU" sz="2400" b="1" dirty="0" smtClean="0"/>
              <a:t>29.  </a:t>
            </a:r>
            <a:r>
              <a:rPr lang="ru-RU" sz="2400" b="1" dirty="0"/>
              <a:t>Информационная  открытость образовательной организации</a:t>
            </a:r>
          </a:p>
          <a:p>
            <a:pPr>
              <a:buFont typeface="Wingdings" pitchFamily="2" charset="2"/>
              <a:buNone/>
              <a:defRPr/>
            </a:pPr>
            <a:r>
              <a:rPr lang="ru-RU" sz="2400" dirty="0"/>
              <a:t> </a:t>
            </a:r>
            <a:r>
              <a:rPr lang="ru-RU" sz="2400" dirty="0" err="1" smtClean="0"/>
              <a:t>п</a:t>
            </a:r>
            <a:r>
              <a:rPr lang="ru-RU" sz="2400" dirty="0" smtClean="0"/>
              <a:t> 2. Образовательные организации обеспечивают открытость и доступность:</a:t>
            </a:r>
          </a:p>
          <a:p>
            <a:pPr marL="457200" indent="-457200">
              <a:buFont typeface="Wingdings" pitchFamily="2" charset="2"/>
              <a:buAutoNum type="arabicParenR"/>
              <a:defRPr/>
            </a:pPr>
            <a:r>
              <a:rPr lang="ru-RU" sz="1600" dirty="0" smtClean="0"/>
              <a:t>информации</a:t>
            </a:r>
            <a:r>
              <a:rPr lang="ru-RU" sz="1600" u="sng" dirty="0" smtClean="0"/>
              <a:t>(17 пунктов)</a:t>
            </a:r>
          </a:p>
          <a:p>
            <a:pPr marL="457200" indent="-457200">
              <a:buFont typeface="Wingdings" pitchFamily="2" charset="2"/>
              <a:buAutoNum type="arabicParenR"/>
              <a:defRPr/>
            </a:pPr>
            <a:r>
              <a:rPr lang="ru-RU" sz="1600" dirty="0" smtClean="0"/>
              <a:t>копий документов </a:t>
            </a:r>
            <a:r>
              <a:rPr lang="ru-RU" sz="1600" u="sng" dirty="0" smtClean="0"/>
              <a:t>(5 обязательных документов)</a:t>
            </a:r>
          </a:p>
          <a:p>
            <a:pPr marL="457200" indent="-457200">
              <a:buFont typeface="Wingdings" pitchFamily="2" charset="2"/>
              <a:buAutoNum type="arabicParenR"/>
              <a:defRPr/>
            </a:pPr>
            <a:r>
              <a:rPr lang="ru-RU" sz="1600" dirty="0" smtClean="0"/>
              <a:t>отчета о результатах </a:t>
            </a:r>
            <a:r>
              <a:rPr lang="ru-RU" sz="1600" dirty="0" err="1" smtClean="0"/>
              <a:t>самообследования</a:t>
            </a:r>
            <a:r>
              <a:rPr lang="ru-RU" sz="1600" dirty="0" smtClean="0"/>
              <a:t>. </a:t>
            </a:r>
          </a:p>
          <a:p>
            <a:pPr marL="457200" indent="-457200">
              <a:buFont typeface="Wingdings" pitchFamily="2" charset="2"/>
              <a:buAutoNum type="arabicParenR"/>
              <a:defRPr/>
            </a:pPr>
            <a:r>
              <a:rPr lang="ru-RU" sz="1600" dirty="0" smtClean="0"/>
              <a:t>документа о порядке оказания платных образовательных услуг, в том числе образца договора об оказании платных образовательных услуг, документа об утверждении стоимости обучения по каждой образовательной программе;</a:t>
            </a:r>
          </a:p>
          <a:p>
            <a:pPr marL="457200" indent="-457200">
              <a:buFont typeface="Wingdings" pitchFamily="2" charset="2"/>
              <a:buAutoNum type="arabicParenR"/>
              <a:defRPr/>
            </a:pPr>
            <a:r>
              <a:rPr lang="ru-RU" sz="1600" dirty="0" smtClean="0"/>
              <a:t>предписаний органов, осуществляющих государственный контроль (надзор) в сфере образования, отчетов об исполнении таких предписаний;</a:t>
            </a:r>
          </a:p>
          <a:p>
            <a:pPr marL="457200" indent="-457200">
              <a:buFont typeface="Wingdings" pitchFamily="2" charset="2"/>
              <a:buAutoNum type="arabicParenR"/>
              <a:defRPr/>
            </a:pPr>
            <a:r>
              <a:rPr lang="ru-RU" sz="1600" dirty="0" smtClean="0"/>
              <a:t>иной информации, которая размещается, опубликовывается по решению образовательной организации и (или) размещение, опубликование которой является обязательным в соответствии с законодательством Российской Федерации.</a:t>
            </a:r>
          </a:p>
        </p:txBody>
      </p:sp>
    </p:spTree>
  </p:cSld>
  <p:clrMapOvr>
    <a:masterClrMapping/>
  </p:clrMapOvr>
  <p:transition spd="med">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Заголовок 1"/>
          <p:cNvSpPr>
            <a:spLocks noGrp="1"/>
          </p:cNvSpPr>
          <p:nvPr>
            <p:ph type="title"/>
          </p:nvPr>
        </p:nvSpPr>
        <p:spPr>
          <a:xfrm>
            <a:off x="457200" y="-71438"/>
            <a:ext cx="8229600" cy="939801"/>
          </a:xfrm>
        </p:spPr>
        <p:txBody>
          <a:bodyPr/>
          <a:lstStyle/>
          <a:p>
            <a:pPr eaLnBrk="1" hangingPunct="1"/>
            <a:endParaRPr lang="ru-RU" sz="2400" dirty="0" smtClean="0">
              <a:solidFill>
                <a:srgbClr val="0070C0"/>
              </a:solidFill>
            </a:endParaRPr>
          </a:p>
        </p:txBody>
      </p:sp>
      <p:sp>
        <p:nvSpPr>
          <p:cNvPr id="2" name="Объект 1"/>
          <p:cNvSpPr>
            <a:spLocks noGrp="1"/>
          </p:cNvSpPr>
          <p:nvPr>
            <p:ph idx="1"/>
          </p:nvPr>
        </p:nvSpPr>
        <p:spPr/>
        <p:txBody>
          <a:bodyPr/>
          <a:lstStyle/>
          <a:p>
            <a:r>
              <a:rPr lang="ru-RU" b="1" dirty="0">
                <a:solidFill>
                  <a:schemeClr val="tx2">
                    <a:lumMod val="40000"/>
                    <a:lumOff val="60000"/>
                  </a:schemeClr>
                </a:solidFill>
              </a:rPr>
              <a:t>ПОСТАНОВЛЕНИЕ ПРАВИТЕЛЬСТВА РОССИИ ОТ 10 ИЮЛЯ 2013 Г. № 582 "ОБ УТВЕРЖДЕНИИ ПРАВИЛ РАЗМЕЩЕНИЯ НА ОФИЦИАЛЬНОМ САЙТЕ ОБРАЗОВАТЕЛЬНОЙ ОРГАНИЗАЦИИ В ИНФОРМАЦИОННО-ТЕЛЕКОММУНИКАЦИОННОЙ СЕТИ "ИНТЕРНЕТ" И ОБНОВЛЕНИЯ ИНФОРМАЦИИ ОБ ОБРАЗОВАТЕЛЬНОЙ ОРГАНИЗАЦИИ"</a:t>
            </a:r>
          </a:p>
        </p:txBody>
      </p:sp>
    </p:spTree>
    <p:extLst>
      <p:ext uri="{BB962C8B-B14F-4D97-AF65-F5344CB8AC3E}">
        <p14:creationId xmlns:p14="http://schemas.microsoft.com/office/powerpoint/2010/main" val="2394955596"/>
      </p:ext>
    </p:extLst>
  </p:cSld>
  <p:clrMapOvr>
    <a:masterClrMapping/>
  </p:clrMapOvr>
  <p:transition spd="med">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755650" y="765175"/>
            <a:ext cx="7632700" cy="1323439"/>
          </a:xfrm>
          <a:prstGeom prst="rect">
            <a:avLst/>
          </a:prstGeom>
          <a:noFill/>
          <a:ln w="9525">
            <a:noFill/>
            <a:miter lim="800000"/>
            <a:headEnd/>
            <a:tailEnd/>
          </a:ln>
        </p:spPr>
        <p:txBody>
          <a:bodyPr>
            <a:spAutoFit/>
          </a:bodyPr>
          <a:lstStyle/>
          <a:p>
            <a:pPr algn="ctr"/>
            <a:endParaRPr lang="ru-RU" sz="4000" dirty="0">
              <a:solidFill>
                <a:srgbClr val="FF0000"/>
              </a:solidFill>
            </a:endParaRPr>
          </a:p>
          <a:p>
            <a:pPr algn="ctr"/>
            <a:endParaRPr lang="ru-RU" sz="4000" dirty="0">
              <a:solidFill>
                <a:srgbClr val="FF0000"/>
              </a:solidFill>
            </a:endParaRPr>
          </a:p>
        </p:txBody>
      </p:sp>
      <p:sp>
        <p:nvSpPr>
          <p:cNvPr id="2" name="Прямоугольник 1"/>
          <p:cNvSpPr/>
          <p:nvPr/>
        </p:nvSpPr>
        <p:spPr>
          <a:xfrm>
            <a:off x="395536" y="1340768"/>
            <a:ext cx="8496944" cy="4524315"/>
          </a:xfrm>
          <a:prstGeom prst="rect">
            <a:avLst/>
          </a:prstGeom>
        </p:spPr>
        <p:txBody>
          <a:bodyPr wrap="square">
            <a:spAutoFit/>
          </a:bodyPr>
          <a:lstStyle/>
          <a:p>
            <a:r>
              <a:rPr lang="ru-RU" sz="3200" dirty="0"/>
              <a:t>Приказ Федеральной службы по надзору в сфере образования и науки (</a:t>
            </a:r>
            <a:r>
              <a:rPr lang="ru-RU" sz="3200" dirty="0" err="1"/>
              <a:t>Рособрнадзор</a:t>
            </a:r>
            <a:r>
              <a:rPr lang="ru-RU" sz="3200" dirty="0"/>
              <a:t>) от 29 мая 2014 г. N 785 г. Москва "Об утверждении требований к структуре официального сайта образовательной организации в информационно телекоммуникационной сети "Интернет" и формату представления на нем информации"</a:t>
            </a:r>
          </a:p>
        </p:txBody>
      </p:sp>
    </p:spTree>
    <p:extLst>
      <p:ext uri="{BB962C8B-B14F-4D97-AF65-F5344CB8AC3E}">
        <p14:creationId xmlns:p14="http://schemas.microsoft.com/office/powerpoint/2010/main" val="821067088"/>
      </p:ext>
    </p:extLst>
  </p:cSld>
  <p:clrMapOvr>
    <a:masterClrMapping/>
  </p:clrMapOvr>
  <p:transition spd="med">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673483" cy="1242873"/>
          </a:xfrm>
        </p:spPr>
        <p:txBody>
          <a:bodyPr/>
          <a:lstStyle/>
          <a:p>
            <a:r>
              <a:rPr lang="ru-RU" sz="2800" b="1" dirty="0" smtClean="0">
                <a:solidFill>
                  <a:srgbClr val="000000"/>
                </a:solidFill>
                <a:latin typeface="Times New Roman"/>
              </a:rPr>
              <a:t>Раздел «Сведения </a:t>
            </a:r>
            <a:r>
              <a:rPr lang="ru-RU" sz="2800" b="1" dirty="0">
                <a:solidFill>
                  <a:srgbClr val="000000"/>
                </a:solidFill>
                <a:latin typeface="Times New Roman"/>
              </a:rPr>
              <a:t>об образовательной </a:t>
            </a:r>
            <a:r>
              <a:rPr lang="ru-RU" sz="2800" b="1" dirty="0" smtClean="0">
                <a:solidFill>
                  <a:srgbClr val="000000"/>
                </a:solidFill>
                <a:latin typeface="Times New Roman"/>
              </a:rPr>
              <a:t>организации»</a:t>
            </a:r>
            <a:br>
              <a:rPr lang="ru-RU" sz="2800" b="1" dirty="0" smtClean="0">
                <a:solidFill>
                  <a:srgbClr val="000000"/>
                </a:solidFill>
                <a:latin typeface="Times New Roman"/>
              </a:rPr>
            </a:br>
            <a:r>
              <a:rPr lang="ru-RU" sz="2800" b="1" dirty="0" smtClean="0">
                <a:solidFill>
                  <a:srgbClr val="000000"/>
                </a:solidFill>
                <a:latin typeface="Times New Roman"/>
              </a:rPr>
              <a:t/>
            </a:r>
            <a:br>
              <a:rPr lang="ru-RU" sz="2800" b="1" dirty="0" smtClean="0">
                <a:solidFill>
                  <a:srgbClr val="000000"/>
                </a:solidFill>
                <a:latin typeface="Times New Roman"/>
              </a:rPr>
            </a:br>
            <a:r>
              <a:rPr lang="ru-RU" sz="2800" b="1" dirty="0" smtClean="0">
                <a:solidFill>
                  <a:srgbClr val="000000"/>
                </a:solidFill>
                <a:latin typeface="Times New Roman"/>
              </a:rPr>
              <a:t>Подразделы</a:t>
            </a:r>
            <a:endParaRPr lang="ru-RU" sz="2800" b="1" dirty="0"/>
          </a:p>
        </p:txBody>
      </p:sp>
      <p:sp>
        <p:nvSpPr>
          <p:cNvPr id="3" name="Объект 2"/>
          <p:cNvSpPr>
            <a:spLocks noGrp="1"/>
          </p:cNvSpPr>
          <p:nvPr>
            <p:ph idx="1"/>
          </p:nvPr>
        </p:nvSpPr>
        <p:spPr/>
        <p:txBody>
          <a:bodyPr/>
          <a:lstStyle/>
          <a:p>
            <a:pPr marL="457200" indent="-457200">
              <a:buFont typeface="+mj-lt"/>
              <a:buAutoNum type="arabicPeriod"/>
            </a:pPr>
            <a:r>
              <a:rPr lang="ru-RU" sz="2000" dirty="0" smtClean="0">
                <a:solidFill>
                  <a:srgbClr val="000000"/>
                </a:solidFill>
                <a:latin typeface="Times New Roman"/>
              </a:rPr>
              <a:t>Основные сведения</a:t>
            </a:r>
          </a:p>
          <a:p>
            <a:pPr marL="457200" indent="-457200">
              <a:buFont typeface="+mj-lt"/>
              <a:buAutoNum type="arabicPeriod"/>
            </a:pPr>
            <a:r>
              <a:rPr lang="ru-RU" sz="2000" dirty="0" smtClean="0">
                <a:solidFill>
                  <a:srgbClr val="000000"/>
                </a:solidFill>
                <a:latin typeface="Times New Roman"/>
              </a:rPr>
              <a:t>Структура </a:t>
            </a:r>
            <a:r>
              <a:rPr lang="ru-RU" sz="2000" dirty="0">
                <a:solidFill>
                  <a:srgbClr val="000000"/>
                </a:solidFill>
                <a:latin typeface="Times New Roman"/>
              </a:rPr>
              <a:t>и органы управления образовательной </a:t>
            </a:r>
            <a:r>
              <a:rPr lang="ru-RU" sz="2000" dirty="0" smtClean="0">
                <a:solidFill>
                  <a:srgbClr val="000000"/>
                </a:solidFill>
                <a:latin typeface="Times New Roman"/>
              </a:rPr>
              <a:t>организацией</a:t>
            </a:r>
          </a:p>
          <a:p>
            <a:pPr marL="457200" indent="-457200">
              <a:buFont typeface="+mj-lt"/>
              <a:buAutoNum type="arabicPeriod"/>
            </a:pPr>
            <a:r>
              <a:rPr lang="ru-RU" sz="2000" dirty="0" smtClean="0">
                <a:solidFill>
                  <a:srgbClr val="000000"/>
                </a:solidFill>
                <a:latin typeface="Times New Roman"/>
              </a:rPr>
              <a:t>Документы</a:t>
            </a:r>
          </a:p>
          <a:p>
            <a:pPr marL="457200" indent="-457200">
              <a:buFont typeface="+mj-lt"/>
              <a:buAutoNum type="arabicPeriod"/>
            </a:pPr>
            <a:r>
              <a:rPr lang="ru-RU" sz="2000" dirty="0" smtClean="0">
                <a:solidFill>
                  <a:srgbClr val="000000"/>
                </a:solidFill>
                <a:latin typeface="Times New Roman"/>
              </a:rPr>
              <a:t>Образование</a:t>
            </a:r>
          </a:p>
          <a:p>
            <a:pPr marL="457200" indent="-457200">
              <a:buFont typeface="+mj-lt"/>
              <a:buAutoNum type="arabicPeriod"/>
            </a:pPr>
            <a:r>
              <a:rPr lang="ru-RU" sz="2000" dirty="0">
                <a:solidFill>
                  <a:srgbClr val="000000"/>
                </a:solidFill>
                <a:latin typeface="Times New Roman"/>
              </a:rPr>
              <a:t>Образовательные </a:t>
            </a:r>
            <a:r>
              <a:rPr lang="ru-RU" sz="2000" dirty="0" smtClean="0">
                <a:solidFill>
                  <a:srgbClr val="000000"/>
                </a:solidFill>
                <a:latin typeface="Times New Roman"/>
              </a:rPr>
              <a:t>стандарты</a:t>
            </a:r>
          </a:p>
          <a:p>
            <a:pPr marL="457200" indent="-457200">
              <a:buFont typeface="+mj-lt"/>
              <a:buAutoNum type="arabicPeriod"/>
            </a:pPr>
            <a:r>
              <a:rPr lang="ru-RU" sz="2000" dirty="0">
                <a:solidFill>
                  <a:srgbClr val="000000"/>
                </a:solidFill>
                <a:latin typeface="Times New Roman"/>
              </a:rPr>
              <a:t>Руководство. Педагогический (научно-педагогический) </a:t>
            </a:r>
            <a:r>
              <a:rPr lang="ru-RU" sz="2000" dirty="0" smtClean="0">
                <a:solidFill>
                  <a:srgbClr val="000000"/>
                </a:solidFill>
                <a:latin typeface="Times New Roman"/>
              </a:rPr>
              <a:t>состав</a:t>
            </a:r>
          </a:p>
          <a:p>
            <a:pPr marL="457200" indent="-457200">
              <a:buFont typeface="+mj-lt"/>
              <a:buAutoNum type="arabicPeriod"/>
            </a:pPr>
            <a:r>
              <a:rPr lang="ru-RU" sz="2000" dirty="0" smtClean="0">
                <a:solidFill>
                  <a:srgbClr val="000000"/>
                </a:solidFill>
                <a:latin typeface="Times New Roman"/>
              </a:rPr>
              <a:t>Материально-техническое </a:t>
            </a:r>
            <a:r>
              <a:rPr lang="ru-RU" sz="2000" dirty="0">
                <a:solidFill>
                  <a:srgbClr val="000000"/>
                </a:solidFill>
                <a:latin typeface="Times New Roman"/>
              </a:rPr>
              <a:t>обеспечение и оснащенность образовательного </a:t>
            </a:r>
            <a:r>
              <a:rPr lang="ru-RU" sz="2000" dirty="0" smtClean="0">
                <a:solidFill>
                  <a:srgbClr val="000000"/>
                </a:solidFill>
                <a:latin typeface="Times New Roman"/>
              </a:rPr>
              <a:t>процесса</a:t>
            </a:r>
          </a:p>
          <a:p>
            <a:pPr marL="457200" indent="-457200">
              <a:buFont typeface="+mj-lt"/>
              <a:buAutoNum type="arabicPeriod"/>
            </a:pPr>
            <a:r>
              <a:rPr lang="ru-RU" sz="2000" dirty="0">
                <a:solidFill>
                  <a:srgbClr val="000000"/>
                </a:solidFill>
                <a:latin typeface="Times New Roman"/>
              </a:rPr>
              <a:t>Стипендии и иные виды материальной </a:t>
            </a:r>
            <a:r>
              <a:rPr lang="ru-RU" sz="2000" dirty="0" smtClean="0">
                <a:solidFill>
                  <a:srgbClr val="000000"/>
                </a:solidFill>
                <a:latin typeface="Times New Roman"/>
              </a:rPr>
              <a:t>поддержки</a:t>
            </a:r>
          </a:p>
          <a:p>
            <a:pPr marL="457200" indent="-457200">
              <a:buFont typeface="+mj-lt"/>
              <a:buAutoNum type="arabicPeriod"/>
            </a:pPr>
            <a:r>
              <a:rPr lang="ru-RU" sz="2000" dirty="0">
                <a:solidFill>
                  <a:srgbClr val="000000"/>
                </a:solidFill>
                <a:latin typeface="Times New Roman"/>
              </a:rPr>
              <a:t>Платные образовательные </a:t>
            </a:r>
            <a:r>
              <a:rPr lang="ru-RU" sz="2000" dirty="0" smtClean="0">
                <a:solidFill>
                  <a:srgbClr val="000000"/>
                </a:solidFill>
                <a:latin typeface="Times New Roman"/>
              </a:rPr>
              <a:t>услуги</a:t>
            </a:r>
          </a:p>
          <a:p>
            <a:pPr marL="457200" indent="-457200">
              <a:buFont typeface="+mj-lt"/>
              <a:buAutoNum type="arabicPeriod"/>
            </a:pPr>
            <a:r>
              <a:rPr lang="ru-RU" sz="2000" dirty="0">
                <a:solidFill>
                  <a:srgbClr val="000000"/>
                </a:solidFill>
                <a:latin typeface="Times New Roman"/>
              </a:rPr>
              <a:t>Финансово-хозяйственная </a:t>
            </a:r>
            <a:r>
              <a:rPr lang="ru-RU" sz="2000" dirty="0" smtClean="0">
                <a:solidFill>
                  <a:srgbClr val="000000"/>
                </a:solidFill>
                <a:latin typeface="Times New Roman"/>
              </a:rPr>
              <a:t>деятельность</a:t>
            </a:r>
          </a:p>
          <a:p>
            <a:pPr marL="457200" indent="-457200">
              <a:buFont typeface="+mj-lt"/>
              <a:buAutoNum type="arabicPeriod"/>
            </a:pPr>
            <a:r>
              <a:rPr lang="ru-RU" sz="2000" dirty="0">
                <a:solidFill>
                  <a:srgbClr val="000000"/>
                </a:solidFill>
                <a:latin typeface="Times New Roman"/>
              </a:rPr>
              <a:t>Вакантные места для приема (перевода</a:t>
            </a:r>
            <a:r>
              <a:rPr lang="ru-RU" sz="2000" dirty="0" smtClean="0">
                <a:solidFill>
                  <a:srgbClr val="000000"/>
                </a:solidFill>
                <a:latin typeface="Times New Roman"/>
              </a:rPr>
              <a:t>).</a:t>
            </a:r>
          </a:p>
          <a:p>
            <a:endParaRPr lang="ru-RU" sz="2000" dirty="0" smtClean="0">
              <a:solidFill>
                <a:srgbClr val="000000"/>
              </a:solidFill>
              <a:latin typeface="Times New Roman"/>
            </a:endParaRPr>
          </a:p>
          <a:p>
            <a:endParaRPr lang="ru-RU" sz="2000" dirty="0"/>
          </a:p>
        </p:txBody>
      </p:sp>
      <p:sp>
        <p:nvSpPr>
          <p:cNvPr id="4" name="Номер слайда 3"/>
          <p:cNvSpPr>
            <a:spLocks noGrp="1"/>
          </p:cNvSpPr>
          <p:nvPr>
            <p:ph type="sldNum" sz="quarter" idx="12"/>
          </p:nvPr>
        </p:nvSpPr>
        <p:spPr/>
        <p:txBody>
          <a:bodyPr/>
          <a:lstStyle/>
          <a:p>
            <a:pPr>
              <a:defRPr/>
            </a:pPr>
            <a:fld id="{D34E7F19-806D-4709-A9E5-340D478DC125}" type="slidenum">
              <a:rPr lang="ru-RU" smtClean="0"/>
              <a:pPr>
                <a:defRPr/>
              </a:pPr>
              <a:t>6</a:t>
            </a:fld>
            <a:endParaRPr lang="ru-RU"/>
          </a:p>
        </p:txBody>
      </p:sp>
    </p:spTree>
    <p:extLst>
      <p:ext uri="{BB962C8B-B14F-4D97-AF65-F5344CB8AC3E}">
        <p14:creationId xmlns:p14="http://schemas.microsoft.com/office/powerpoint/2010/main" val="2381612484"/>
      </p:ext>
    </p:extLst>
  </p:cSld>
  <p:clrMapOvr>
    <a:masterClrMapping/>
  </p:clrMapOvr>
  <p:transition spd="med">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4524315"/>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br>
              <a:rPr lang="ru-RU" sz="2800" dirty="0"/>
            </a:br>
            <a:endParaRPr lang="ru-RU" sz="2800" dirty="0" smtClean="0">
              <a:solidFill>
                <a:schemeClr val="bg1"/>
              </a:solidFill>
            </a:endParaRPr>
          </a:p>
          <a:p>
            <a:pPr algn="ctr"/>
            <a:r>
              <a:rPr lang="ru-RU" sz="2800" dirty="0" smtClean="0">
                <a:solidFill>
                  <a:srgbClr val="FF0000"/>
                </a:solidFill>
              </a:rPr>
              <a:t>1.Подраздел </a:t>
            </a:r>
            <a:r>
              <a:rPr lang="ru-RU" sz="2800" dirty="0">
                <a:solidFill>
                  <a:srgbClr val="FF0000"/>
                </a:solidFill>
              </a:rPr>
              <a:t>"Основные сведения".</a:t>
            </a:r>
          </a:p>
          <a:p>
            <a:r>
              <a:rPr lang="ru-RU" sz="2000" dirty="0"/>
              <a:t>Главная страница подраздела должна содержать информацию о дате создания образовательной организации, об учредителе, учредителях образовательной организации, о месте нахождения образовательной организации и ее филиалов (при наличии), режиме, графике работы, контактных телефонах и об адресах электронной почты.</a:t>
            </a:r>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2302418692"/>
      </p:ext>
    </p:extLst>
  </p:cSld>
  <p:clrMapOvr>
    <a:masterClrMapping/>
  </p:clrMapOvr>
  <p:transition spd="med">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5201424"/>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ctr"/>
            <a:r>
              <a:rPr lang="ru-RU" sz="2400" dirty="0" smtClean="0">
                <a:solidFill>
                  <a:srgbClr val="FF0000"/>
                </a:solidFill>
              </a:rPr>
              <a:t>2. </a:t>
            </a:r>
            <a:r>
              <a:rPr lang="ru-RU" sz="2400" dirty="0">
                <a:solidFill>
                  <a:srgbClr val="FF0000"/>
                </a:solidFill>
              </a:rPr>
              <a:t>Подраздел "Структура и органы управления образовательной организацией".</a:t>
            </a:r>
          </a:p>
          <a:p>
            <a:pPr algn="ctr"/>
            <a:endParaRPr lang="ru-RU" sz="2800" dirty="0"/>
          </a:p>
          <a:p>
            <a:pPr algn="ctr"/>
            <a:r>
              <a:rPr lang="ru-RU" sz="1600" dirty="0"/>
              <a:t>Главная страница подраздела должна содержать информацию о структуре и об органах управления образовательной организации, в том числе о наименовании структурных подразделений (органов управления), руководителях структурных подразделений, местах нахождения структурных подразделений, адресах официальных сайтов в информационно-телекоммуникационной сети "Интернет" структурных подразделений (при наличии), адресах электронной почты структурных подразделений (при наличии), сведения о наличии положений о структурных подразделениях (об органах управления) с приложением копий указанных положений (при их наличии).</a:t>
            </a:r>
            <a:endParaRPr lang="ru-RU" sz="1600" dirty="0" smtClean="0">
              <a:solidFill>
                <a:schemeClr val="bg1"/>
              </a:solidFill>
            </a:endParaRPr>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1021011505"/>
      </p:ext>
    </p:extLst>
  </p:cSld>
  <p:clrMapOvr>
    <a:masterClrMapping/>
  </p:clrMapOvr>
  <p:transition spd="med">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4"/>
          <p:cNvSpPr txBox="1">
            <a:spLocks noChangeArrowheads="1"/>
          </p:cNvSpPr>
          <p:nvPr/>
        </p:nvSpPr>
        <p:spPr bwMode="auto">
          <a:xfrm>
            <a:off x="179512" y="332656"/>
            <a:ext cx="8208838" cy="6555641"/>
          </a:xfrm>
          <a:prstGeom prst="rect">
            <a:avLst/>
          </a:prstGeom>
          <a:noFill/>
          <a:ln w="9525">
            <a:noFill/>
            <a:miter lim="800000"/>
            <a:headEnd/>
            <a:tailEnd/>
          </a:ln>
        </p:spPr>
        <p:txBody>
          <a:bodyPr wrap="square">
            <a:spAutoFit/>
          </a:bodyPr>
          <a:lstStyle/>
          <a:p>
            <a:endParaRPr lang="ru-RU" sz="2800" dirty="0" smtClean="0"/>
          </a:p>
          <a:p>
            <a:pPr algn="ctr"/>
            <a:endParaRPr lang="ru-RU" sz="2800" dirty="0" smtClean="0"/>
          </a:p>
          <a:p>
            <a:pPr algn="ctr"/>
            <a:r>
              <a:rPr lang="ru-RU" sz="2800" dirty="0" smtClean="0"/>
              <a:t>Раздел «</a:t>
            </a:r>
            <a:r>
              <a:rPr lang="ru-RU" sz="2800" dirty="0"/>
              <a:t>Сведения об образовательной организации</a:t>
            </a:r>
            <a:r>
              <a:rPr lang="ru-RU" sz="2800" dirty="0" smtClean="0"/>
              <a:t>»</a:t>
            </a:r>
          </a:p>
          <a:p>
            <a:pPr algn="just"/>
            <a:endParaRPr lang="ru-RU" sz="1400" dirty="0"/>
          </a:p>
          <a:p>
            <a:pPr algn="just"/>
            <a:r>
              <a:rPr lang="ru-RU" sz="1400" dirty="0">
                <a:solidFill>
                  <a:srgbClr val="FF0000"/>
                </a:solidFill>
              </a:rPr>
              <a:t>3 Подраздел "Документы".</a:t>
            </a:r>
          </a:p>
          <a:p>
            <a:pPr algn="just"/>
            <a:endParaRPr lang="ru-RU" sz="1400" dirty="0"/>
          </a:p>
          <a:p>
            <a:pPr algn="just"/>
            <a:r>
              <a:rPr lang="ru-RU" sz="1400" dirty="0"/>
              <a:t>На главной странице подраздела должны быть размещены следующие документы:</a:t>
            </a:r>
          </a:p>
          <a:p>
            <a:pPr algn="just"/>
            <a:endParaRPr lang="ru-RU" sz="1400" dirty="0"/>
          </a:p>
          <a:p>
            <a:pPr algn="just"/>
            <a:r>
              <a:rPr lang="ru-RU" sz="1400" dirty="0"/>
              <a:t>а) в виде копий:</a:t>
            </a:r>
          </a:p>
          <a:p>
            <a:pPr algn="just"/>
            <a:endParaRPr lang="ru-RU" sz="1400" dirty="0"/>
          </a:p>
          <a:p>
            <a:pPr algn="just"/>
            <a:r>
              <a:rPr lang="ru-RU" sz="1400" dirty="0"/>
              <a:t>устав образовательной организации;</a:t>
            </a:r>
          </a:p>
          <a:p>
            <a:pPr algn="just"/>
            <a:endParaRPr lang="ru-RU" sz="1400" dirty="0"/>
          </a:p>
          <a:p>
            <a:pPr algn="just"/>
            <a:r>
              <a:rPr lang="ru-RU" sz="1400" dirty="0"/>
              <a:t>лицензия на осуществление образовательной деятельности (с приложениями);</a:t>
            </a:r>
          </a:p>
          <a:p>
            <a:pPr algn="just"/>
            <a:endParaRPr lang="ru-RU" sz="1400" dirty="0"/>
          </a:p>
          <a:p>
            <a:pPr algn="just"/>
            <a:r>
              <a:rPr lang="ru-RU" sz="1400" dirty="0"/>
              <a:t>свидетельство о государственной аккредитации (с приложениями);</a:t>
            </a:r>
          </a:p>
          <a:p>
            <a:pPr algn="just"/>
            <a:endParaRPr lang="ru-RU" sz="1400" dirty="0"/>
          </a:p>
          <a:p>
            <a:pPr algn="just"/>
            <a:r>
              <a:rPr lang="ru-RU" sz="1400" dirty="0"/>
              <a:t>план финансово-хозяйственной деятельности образовательной организации, утвержденный в установленном законодательством Российской Федерации порядке, или бюджетные сметы образовательной организации;</a:t>
            </a:r>
          </a:p>
          <a:p>
            <a:pPr algn="just"/>
            <a:endParaRPr lang="ru-RU" sz="1400" dirty="0"/>
          </a:p>
          <a:p>
            <a:pPr algn="just"/>
            <a:r>
              <a:rPr lang="ru-RU" sz="1400" dirty="0"/>
              <a:t>локальные нормативные акты, предусмотренные частью 2 статьи 30 Федерального закона "Об образовании в Российской Федерации"1, правила внутреннего распорядка обучающихся, правила внутреннего трудового распорядка и коллективного договора;</a:t>
            </a:r>
          </a:p>
          <a:p>
            <a:pPr algn="ctr"/>
            <a:endParaRPr lang="ru-RU" sz="2800" dirty="0" smtClean="0"/>
          </a:p>
        </p:txBody>
      </p:sp>
      <p:sp>
        <p:nvSpPr>
          <p:cNvPr id="2" name="Прямоугольник 1"/>
          <p:cNvSpPr/>
          <p:nvPr/>
        </p:nvSpPr>
        <p:spPr>
          <a:xfrm>
            <a:off x="395536" y="1340768"/>
            <a:ext cx="8496944" cy="369332"/>
          </a:xfrm>
          <a:prstGeom prst="rect">
            <a:avLst/>
          </a:prstGeom>
        </p:spPr>
        <p:txBody>
          <a:bodyPr wrap="square">
            <a:spAutoFit/>
          </a:bodyPr>
          <a:lstStyle/>
          <a:p>
            <a:endParaRPr lang="ru-RU" dirty="0"/>
          </a:p>
        </p:txBody>
      </p:sp>
    </p:spTree>
    <p:extLst>
      <p:ext uri="{BB962C8B-B14F-4D97-AF65-F5344CB8AC3E}">
        <p14:creationId xmlns:p14="http://schemas.microsoft.com/office/powerpoint/2010/main" val="2751709289"/>
      </p:ext>
    </p:extLst>
  </p:cSld>
  <p:clrMapOvr>
    <a:masterClrMapping/>
  </p:clrMapOvr>
  <p:transition spd="med">
    <p:strips dir="rd"/>
  </p:transition>
  <p:timing>
    <p:tnLst>
      <p:par>
        <p:cTn id="1" dur="indefinite" restart="never" nodeType="tmRoot"/>
      </p:par>
    </p:tnLst>
  </p:timing>
</p:sld>
</file>

<file path=ppt/theme/theme1.xml><?xml version="1.0" encoding="utf-8"?>
<a:theme xmlns:a="http://schemas.openxmlformats.org/drawingml/2006/main" name="зачет ИБ">
  <a:themeElements>
    <a:clrScheme name="170Gp_natural_light 1">
      <a:dk1>
        <a:srgbClr val="000000"/>
      </a:dk1>
      <a:lt1>
        <a:srgbClr val="FFFFFF"/>
      </a:lt1>
      <a:dk2>
        <a:srgbClr val="000066"/>
      </a:dk2>
      <a:lt2>
        <a:srgbClr val="C0C0C0"/>
      </a:lt2>
      <a:accent1>
        <a:srgbClr val="65D135"/>
      </a:accent1>
      <a:accent2>
        <a:srgbClr val="ECCE4C"/>
      </a:accent2>
      <a:accent3>
        <a:srgbClr val="FFFFFF"/>
      </a:accent3>
      <a:accent4>
        <a:srgbClr val="000000"/>
      </a:accent4>
      <a:accent5>
        <a:srgbClr val="B8E5AE"/>
      </a:accent5>
      <a:accent6>
        <a:srgbClr val="D6BA44"/>
      </a:accent6>
      <a:hlink>
        <a:srgbClr val="AE0404"/>
      </a:hlink>
      <a:folHlink>
        <a:srgbClr val="0066CC"/>
      </a:folHlink>
    </a:clrScheme>
    <a:fontScheme name="170Gp_natural_light">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70Gp_natural_light 1">
        <a:dk1>
          <a:srgbClr val="000000"/>
        </a:dk1>
        <a:lt1>
          <a:srgbClr val="FFFFFF"/>
        </a:lt1>
        <a:dk2>
          <a:srgbClr val="000066"/>
        </a:dk2>
        <a:lt2>
          <a:srgbClr val="C0C0C0"/>
        </a:lt2>
        <a:accent1>
          <a:srgbClr val="65D135"/>
        </a:accent1>
        <a:accent2>
          <a:srgbClr val="ECCE4C"/>
        </a:accent2>
        <a:accent3>
          <a:srgbClr val="FFFFFF"/>
        </a:accent3>
        <a:accent4>
          <a:srgbClr val="000000"/>
        </a:accent4>
        <a:accent5>
          <a:srgbClr val="B8E5AE"/>
        </a:accent5>
        <a:accent6>
          <a:srgbClr val="D6BA44"/>
        </a:accent6>
        <a:hlink>
          <a:srgbClr val="AE0404"/>
        </a:hlink>
        <a:folHlink>
          <a:srgbClr val="0066CC"/>
        </a:folHlink>
      </a:clrScheme>
      <a:clrMap bg1="lt1" tx1="dk1" bg2="lt2" tx2="dk2" accent1="accent1" accent2="accent2" accent3="accent3" accent4="accent4" accent5="accent5" accent6="accent6" hlink="hlink" folHlink="folHlink"/>
    </a:extraClrScheme>
    <a:extraClrScheme>
      <a:clrScheme name="170Gp_natural_light 2">
        <a:dk1>
          <a:srgbClr val="000000"/>
        </a:dk1>
        <a:lt1>
          <a:srgbClr val="FFFFFF"/>
        </a:lt1>
        <a:dk2>
          <a:srgbClr val="17407D"/>
        </a:dk2>
        <a:lt2>
          <a:srgbClr val="DDDDDD"/>
        </a:lt2>
        <a:accent1>
          <a:srgbClr val="5DC5B9"/>
        </a:accent1>
        <a:accent2>
          <a:srgbClr val="99CCFF"/>
        </a:accent2>
        <a:accent3>
          <a:srgbClr val="FFFFFF"/>
        </a:accent3>
        <a:accent4>
          <a:srgbClr val="000000"/>
        </a:accent4>
        <a:accent5>
          <a:srgbClr val="B6DFD9"/>
        </a:accent5>
        <a:accent6>
          <a:srgbClr val="8AB9E7"/>
        </a:accent6>
        <a:hlink>
          <a:srgbClr val="5D99DB"/>
        </a:hlink>
        <a:folHlink>
          <a:srgbClr val="F1CA69"/>
        </a:folHlink>
      </a:clrScheme>
      <a:clrMap bg1="lt1" tx1="dk1" bg2="lt2" tx2="dk2" accent1="accent1" accent2="accent2" accent3="accent3" accent4="accent4" accent5="accent5" accent6="accent6" hlink="hlink" folHlink="folHlink"/>
    </a:extraClrScheme>
    <a:extraClrScheme>
      <a:clrScheme name="170Gp_natural_light 3">
        <a:dk1>
          <a:srgbClr val="000000"/>
        </a:dk1>
        <a:lt1>
          <a:srgbClr val="FFFFFF"/>
        </a:lt1>
        <a:dk2>
          <a:srgbClr val="511550"/>
        </a:dk2>
        <a:lt2>
          <a:srgbClr val="DDDDDD"/>
        </a:lt2>
        <a:accent1>
          <a:srgbClr val="8B8DE1"/>
        </a:accent1>
        <a:accent2>
          <a:srgbClr val="CABDF5"/>
        </a:accent2>
        <a:accent3>
          <a:srgbClr val="FFFFFF"/>
        </a:accent3>
        <a:accent4>
          <a:srgbClr val="000000"/>
        </a:accent4>
        <a:accent5>
          <a:srgbClr val="C4C5EE"/>
        </a:accent5>
        <a:accent6>
          <a:srgbClr val="B7ABDE"/>
        </a:accent6>
        <a:hlink>
          <a:srgbClr val="58AFD2"/>
        </a:hlink>
        <a:folHlink>
          <a:srgbClr val="BFDF6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зачет ИБ</Template>
  <TotalTime>534</TotalTime>
  <Words>1264</Words>
  <Application>Microsoft Office PowerPoint</Application>
  <PresentationFormat>Экран (4:3)</PresentationFormat>
  <Paragraphs>124</Paragraphs>
  <Slides>18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18</vt:i4>
      </vt:variant>
    </vt:vector>
  </HeadingPairs>
  <TitlesOfParts>
    <vt:vector size="20" baseType="lpstr">
      <vt:lpstr>зачет ИБ</vt:lpstr>
      <vt:lpstr>Image</vt:lpstr>
      <vt:lpstr>Официальный сайт  образовательной организации</vt:lpstr>
      <vt:lpstr>Открытость  системы образования – важнейший фактор ее развития</vt:lpstr>
      <vt:lpstr> Федеральный закон "Об образовании в Российской Федерации" </vt:lpstr>
      <vt:lpstr>Презентация PowerPoint</vt:lpstr>
      <vt:lpstr>Презентация PowerPoint</vt:lpstr>
      <vt:lpstr>Раздел «Сведения об образовательной организации»  Подразделы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Информационная  безопасность</dc:title>
  <dc:creator>Nataly</dc:creator>
  <cp:lastModifiedBy>User</cp:lastModifiedBy>
  <cp:revision>67</cp:revision>
  <dcterms:created xsi:type="dcterms:W3CDTF">2012-12-05T23:40:15Z</dcterms:created>
  <dcterms:modified xsi:type="dcterms:W3CDTF">2015-03-31T05:02:43Z</dcterms:modified>
</cp:coreProperties>
</file>